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4" r:id="rId3"/>
    <p:sldId id="309" r:id="rId4"/>
    <p:sldId id="315" r:id="rId5"/>
    <p:sldId id="293" r:id="rId6"/>
    <p:sldId id="319" r:id="rId7"/>
    <p:sldId id="310" r:id="rId8"/>
    <p:sldId id="320" r:id="rId9"/>
    <p:sldId id="321" r:id="rId10"/>
    <p:sldId id="339" r:id="rId11"/>
    <p:sldId id="322" r:id="rId12"/>
    <p:sldId id="340" r:id="rId13"/>
    <p:sldId id="323" r:id="rId14"/>
    <p:sldId id="324" r:id="rId15"/>
    <p:sldId id="326" r:id="rId16"/>
    <p:sldId id="325" r:id="rId17"/>
    <p:sldId id="327" r:id="rId18"/>
    <p:sldId id="341" r:id="rId19"/>
    <p:sldId id="305" r:id="rId20"/>
    <p:sldId id="335" r:id="rId21"/>
    <p:sldId id="337" r:id="rId22"/>
    <p:sldId id="328" r:id="rId23"/>
    <p:sldId id="307" r:id="rId24"/>
    <p:sldId id="342" r:id="rId25"/>
    <p:sldId id="329" r:id="rId26"/>
    <p:sldId id="343" r:id="rId27"/>
    <p:sldId id="330" r:id="rId28"/>
    <p:sldId id="344" r:id="rId29"/>
    <p:sldId id="331" r:id="rId30"/>
    <p:sldId id="334" r:id="rId31"/>
    <p:sldId id="338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0000"/>
    <a:srgbClr val="800000"/>
    <a:srgbClr val="F1D283"/>
    <a:srgbClr val="E5AB1B"/>
    <a:srgbClr val="FF9900"/>
    <a:srgbClr val="FF0000"/>
    <a:srgbClr val="F3F0E7"/>
    <a:srgbClr val="E7E0CD"/>
    <a:srgbClr val="FFF4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74" autoAdjust="0"/>
    <p:restoredTop sz="94660"/>
  </p:normalViewPr>
  <p:slideViewPr>
    <p:cSldViewPr>
      <p:cViewPr>
        <p:scale>
          <a:sx n="76" d="100"/>
          <a:sy n="76" d="100"/>
        </p:scale>
        <p:origin x="-1182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96109-AC3B-4A36-BF9B-E2FAC9DDB7D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40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109E90-AF71-42C7-8E96-014CDABDBEC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221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65380-E3BA-4A3A-B156-CC3F68F776D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286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1B607-91DE-425D-B5C3-E87039348ED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638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1D96F-142F-4E1D-AC7F-D486644F81F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499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F2409-3BDE-4316-BD8A-D36B04E4EC7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622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E6194D-C56C-4806-9C5A-1B9492A360F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201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ADBE3-DD40-4F8A-B1C0-F738527AABF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11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C0982-D210-4749-9ED3-ECAE17C4722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739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C556B-1742-4A7C-A7CF-EAF53474CCA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863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1AE86-FE01-459C-8A89-5CC804F74F4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60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4DF"/>
            </a:gs>
            <a:gs pos="100000">
              <a:srgbClr val="F3F0E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BE20257B-E966-4E8E-93B4-D0B9FD8160F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0.png"/><Relationship Id="rId4" Type="http://schemas.openxmlformats.org/officeDocument/2006/relationships/image" Target="../media/image5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0.gif"/><Relationship Id="rId7" Type="http://schemas.openxmlformats.org/officeDocument/2006/relationships/image" Target="../media/image7.wmf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9.wmf"/><Relationship Id="rId5" Type="http://schemas.openxmlformats.org/officeDocument/2006/relationships/image" Target="../media/image12.gif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1.gif"/><Relationship Id="rId9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0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2963863"/>
          </a:xfrm>
        </p:spPr>
        <p:txBody>
          <a:bodyPr/>
          <a:lstStyle/>
          <a:p>
            <a:r>
              <a:rPr lang="ru-RU" sz="72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Механические </a:t>
            </a:r>
            <a:r>
              <a:rPr lang="ru-RU" sz="7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колебания</a:t>
            </a:r>
            <a:endParaRPr lang="ru-RU" sz="48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79512" y="188640"/>
                <a:ext cx="8856983" cy="5847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400" b="0" i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Гармонические колебания </a:t>
                </a:r>
                <a:r>
                  <a:rPr lang="ru-RU" sz="3400" b="0" dirty="0" smtClean="0">
                    <a:solidFill>
                      <a:srgbClr val="800000"/>
                    </a:solidFill>
                    <a:latin typeface="Georgia" pitchFamily="18" charset="0"/>
                  </a:rPr>
                  <a:t>— это колебания, при которых координата зависит от времени по гармоническому закону: </a:t>
                </a:r>
              </a:p>
              <a:p>
                <a:r>
                  <a:rPr lang="en-US" sz="3400" b="0" i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x</a:t>
                </a:r>
                <a:r>
                  <a:rPr lang="ru-RU" sz="3400" b="0" i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 =</a:t>
                </a:r>
                <a:r>
                  <a:rPr lang="en-US" sz="3400" b="0" i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b="0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3400" b="0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400" b="0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3400" b="0" i="1" dirty="0" err="1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cos</a:t>
                </a:r>
                <a:r>
                  <a:rPr lang="en-US" sz="3400" b="0" i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l-GR" sz="3400" b="0" i="1" dirty="0" smtClean="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𝜔</m:t>
                    </m:r>
                  </m:oMath>
                </a14:m>
                <a:r>
                  <a:rPr lang="en-US" sz="3400" b="0" i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t 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b="0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l-GR" sz="3400" b="0" i="1" dirty="0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US" sz="3400" b="0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400" b="0" i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)</a:t>
                </a:r>
                <a:r>
                  <a:rPr lang="ru-RU" sz="3400" b="0" i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 </a:t>
                </a:r>
                <a:endParaRPr lang="ru-RU" sz="3400" b="0" i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400" b="0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3400" b="0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400" b="0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ru-RU" sz="3400" b="0" dirty="0" smtClean="0">
                    <a:solidFill>
                      <a:srgbClr val="800000"/>
                    </a:solidFill>
                    <a:latin typeface="Georgia" pitchFamily="18" charset="0"/>
                  </a:rPr>
                  <a:t>= </a:t>
                </a:r>
                <a:r>
                  <a:rPr lang="ru-RU" sz="3400" b="0" i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A</a:t>
                </a:r>
                <a:r>
                  <a:rPr lang="ru-RU" sz="3400" b="0" dirty="0" smtClean="0">
                    <a:solidFill>
                      <a:srgbClr val="800000"/>
                    </a:solidFill>
                    <a:latin typeface="Georgia" pitchFamily="18" charset="0"/>
                  </a:rPr>
                  <a:t> — амплитуда колебаний </a:t>
                </a:r>
              </a:p>
              <a:p>
                <a14:m>
                  <m:oMath xmlns:m="http://schemas.openxmlformats.org/officeDocument/2006/math">
                    <m:r>
                      <a:rPr lang="el-GR" sz="3400" b="0" i="1" dirty="0" smtClean="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𝜔</m:t>
                    </m:r>
                  </m:oMath>
                </a14:m>
                <a:r>
                  <a:rPr lang="en-US" sz="3400" b="0" i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t 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b="0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l-GR" sz="3400" b="0" i="1" dirty="0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US" sz="3400" b="0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0</m:t>
                        </m:r>
                        <m:r>
                          <a:rPr lang="ru-RU" sz="3400" b="0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ru-RU" sz="3400" b="0" dirty="0" smtClean="0">
                    <a:solidFill>
                      <a:srgbClr val="800000"/>
                    </a:solidFill>
                    <a:latin typeface="Georgia" pitchFamily="18" charset="0"/>
                  </a:rPr>
                  <a:t> — фаза колебаний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400" b="0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l-GR" sz="3400" b="0" i="1" dirty="0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US" sz="3400" b="0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0</m:t>
                        </m:r>
                        <m:r>
                          <a:rPr lang="ru-RU" sz="3400" b="0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ru-RU" sz="3400" b="0" dirty="0" smtClean="0">
                    <a:solidFill>
                      <a:srgbClr val="800000"/>
                    </a:solidFill>
                    <a:latin typeface="Georgia" pitchFamily="18" charset="0"/>
                  </a:rPr>
                  <a:t> — начальная фаза колебаний</a:t>
                </a:r>
                <a:r>
                  <a:rPr lang="ru-RU" sz="3400" b="0" dirty="0">
                    <a:solidFill>
                      <a:srgbClr val="800000"/>
                    </a:solidFill>
                    <a:latin typeface="Georgia" pitchFamily="18" charset="0"/>
                  </a:rPr>
                  <a:t> </a:t>
                </a:r>
                <a:r>
                  <a:rPr lang="ru-RU" sz="3400" b="0" dirty="0" smtClean="0">
                    <a:solidFill>
                      <a:srgbClr val="800000"/>
                    </a:solidFill>
                    <a:latin typeface="Georgia" pitchFamily="18" charset="0"/>
                  </a:rPr>
                  <a:t>(</a:t>
                </a:r>
                <a:r>
                  <a:rPr lang="ru-RU" sz="3200" b="0" dirty="0" smtClean="0">
                    <a:solidFill>
                      <a:srgbClr val="800000"/>
                    </a:solidFill>
                    <a:latin typeface="Georgia" pitchFamily="18" charset="0"/>
                  </a:rPr>
                  <a:t>величина , равная значению фазы при </a:t>
                </a:r>
                <a:r>
                  <a:rPr lang="ru-RU" sz="3200" b="0" i="1" dirty="0" smtClean="0">
                    <a:solidFill>
                      <a:srgbClr val="800000"/>
                    </a:solidFill>
                    <a:latin typeface="Georgia" pitchFamily="18" charset="0"/>
                  </a:rPr>
                  <a:t>t = </a:t>
                </a:r>
                <a:r>
                  <a:rPr lang="ru-RU" sz="3200" b="0" dirty="0" smtClean="0">
                    <a:solidFill>
                      <a:srgbClr val="800000"/>
                    </a:solidFill>
                    <a:latin typeface="Georgia" pitchFamily="18" charset="0"/>
                  </a:rPr>
                  <a:t>0</a:t>
                </a:r>
                <a:r>
                  <a:rPr lang="ru-RU" sz="3400" b="0" dirty="0" smtClean="0">
                    <a:solidFill>
                      <a:srgbClr val="800000"/>
                    </a:solidFill>
                    <a:latin typeface="Georgia" pitchFamily="18" charset="0"/>
                  </a:rPr>
                  <a:t>)</a:t>
                </a:r>
                <a:endParaRPr lang="en-US" sz="3400" b="0" dirty="0" smtClean="0">
                  <a:solidFill>
                    <a:srgbClr val="800000"/>
                  </a:solidFill>
                  <a:latin typeface="Georgia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400" b="0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3400" b="0" i="1" dirty="0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400" b="0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0</m:t>
                        </m:r>
                        <m:r>
                          <a:rPr lang="ru-RU" sz="3400" b="0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3400" b="0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=</a:t>
                </a:r>
                <a:r>
                  <a:rPr lang="en-US" sz="3400" b="0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b="0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3400" b="0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400" b="0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3400" b="0" i="1" dirty="0" err="1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cos</a:t>
                </a:r>
                <a:r>
                  <a:rPr lang="en-US" sz="3400" b="0" i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b="0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l-GR" sz="3400" b="0" i="1" dirty="0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US" sz="3400" b="0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400" b="0" i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)</a:t>
                </a:r>
                <a:r>
                  <a:rPr lang="ru-RU" sz="3400" b="0" i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 </a:t>
                </a:r>
                <a:endParaRPr lang="ru-RU" sz="3400" b="0" dirty="0" smtClean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l-GR" sz="3400" b="0" i="1" dirty="0" smtClean="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𝜔</m:t>
                    </m:r>
                  </m:oMath>
                </a14:m>
                <a:r>
                  <a:rPr lang="ru-RU" sz="3400" b="0" dirty="0">
                    <a:solidFill>
                      <a:srgbClr val="800000"/>
                    </a:solidFill>
                    <a:latin typeface="Georgia" pitchFamily="18" charset="0"/>
                  </a:rPr>
                  <a:t> </a:t>
                </a:r>
                <a:r>
                  <a:rPr lang="ru-RU" sz="3400" b="0" dirty="0" smtClean="0">
                    <a:solidFill>
                      <a:srgbClr val="800000"/>
                    </a:solidFill>
                    <a:latin typeface="Georgia" pitchFamily="18" charset="0"/>
                  </a:rPr>
                  <a:t>– </a:t>
                </a:r>
                <a:r>
                  <a:rPr lang="ru-RU" sz="3400" b="0" i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циклическая частота </a:t>
                </a:r>
                <a:r>
                  <a:rPr lang="ru-RU" sz="3400" b="0" dirty="0" smtClean="0">
                    <a:solidFill>
                      <a:srgbClr val="800000"/>
                    </a:solidFill>
                    <a:latin typeface="Georgia" pitchFamily="18" charset="0"/>
                  </a:rPr>
                  <a:t>(рад/с)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88640"/>
                <a:ext cx="8856983" cy="5847755"/>
              </a:xfrm>
              <a:prstGeom prst="rect">
                <a:avLst/>
              </a:prstGeom>
              <a:blipFill rotWithShape="1">
                <a:blip r:embed="rId2"/>
                <a:stretch>
                  <a:fillRect l="-1927" t="-1460" r="-1789" b="-34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150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179512" y="188640"/>
                <a:ext cx="8856983" cy="3007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400" b="0" i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ω </a:t>
                </a:r>
                <a:r>
                  <a:rPr lang="ru-RU" sz="3400" b="0" i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400" b="0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3400" b="0" i="1" dirty="0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Georgia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ru-RU" sz="3400" b="0" i="1" dirty="0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Georgia" pitchFamily="18" charset="0"/>
                          </a:rPr>
                          <m:t>π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3400" b="0" i="1" dirty="0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Georgia" pitchFamily="18" charset="0"/>
                          </a:rPr>
                          <m:t>T</m:t>
                        </m:r>
                      </m:den>
                    </m:f>
                  </m:oMath>
                </a14:m>
                <a:r>
                  <a:rPr lang="ru-RU" sz="3400" b="0" i="1" dirty="0" smtClean="0">
                    <a:solidFill>
                      <a:srgbClr val="800000"/>
                    </a:solidFill>
                    <a:latin typeface="Georgia" pitchFamily="18" charset="0"/>
                  </a:rPr>
                  <a:t> , </a:t>
                </a:r>
              </a:p>
              <a:p>
                <a:r>
                  <a:rPr lang="ru-RU" sz="3400" b="0" i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ω = </a:t>
                </a:r>
                <a:r>
                  <a:rPr lang="ru-RU" sz="3400" b="0" i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2πν</a:t>
                </a:r>
              </a:p>
              <a:p>
                <a:endParaRPr lang="ru-RU" sz="3400" b="0" dirty="0" smtClean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endParaRPr>
              </a:p>
              <a:p>
                <a:r>
                  <a:rPr lang="en-US" sz="4800" i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x</a:t>
                </a:r>
                <a:r>
                  <a:rPr lang="ru-RU" sz="4800" i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b="1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800" b="1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n-US" sz="4800" i="1" dirty="0" err="1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cos</a:t>
                </a:r>
                <a:r>
                  <a:rPr lang="en-US" sz="4800" i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4800" i="1" dirty="0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Georgia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ru-RU" sz="4800" i="1" dirty="0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Georgia" pitchFamily="18" charset="0"/>
                          </a:rPr>
                          <m:t>π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4800" i="1" dirty="0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Georgia" pitchFamily="18" charset="0"/>
                          </a:rPr>
                          <m:t>T</m:t>
                        </m:r>
                      </m:den>
                    </m:f>
                  </m:oMath>
                </a14:m>
                <a:r>
                  <a:rPr lang="en-US" sz="4800" i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t 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l-GR" sz="4800" b="1" i="1" dirty="0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𝝋</m:t>
                        </m:r>
                      </m:e>
                      <m:sub>
                        <m:r>
                          <a:rPr lang="en-US" sz="4800" b="1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i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)</a:t>
                </a:r>
                <a:endParaRPr lang="ru-RU" sz="4800" dirty="0" smtClean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88640"/>
                <a:ext cx="8856983" cy="3007105"/>
              </a:xfrm>
              <a:prstGeom prst="rect">
                <a:avLst/>
              </a:prstGeom>
              <a:blipFill rotWithShape="1">
                <a:blip r:embed="rId2"/>
                <a:stretch>
                  <a:fillRect l="-3235" b="-62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4149080"/>
                <a:ext cx="8712967" cy="2591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3400" b="0" i="1" dirty="0" smtClean="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𝜔</m:t>
                    </m:r>
                  </m:oMath>
                </a14:m>
                <a:r>
                  <a:rPr lang="en-US" sz="3400" b="0" i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400" b="0" i="1" dirty="0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400" b="0" i="1" dirty="0" smtClean="0">
                                <a:solidFill>
                                  <a:srgbClr val="8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ru-RU" sz="3400" b="0" i="1" dirty="0" smtClean="0">
                                <a:solidFill>
                                  <a:srgbClr val="8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Georgia" pitchFamily="18" charset="0"/>
                              </a:rPr>
                              <m:t>k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400" b="0" i="1" dirty="0" smtClean="0">
                                <a:solidFill>
                                  <a:srgbClr val="8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Georgia" pitchFamily="18" charset="0"/>
                              </a:rPr>
                              <m:t>m</m:t>
                            </m:r>
                          </m:den>
                        </m:f>
                      </m:e>
                    </m:rad>
                  </m:oMath>
                </a14:m>
                <a:endParaRPr lang="en-US" sz="3400" dirty="0" smtClean="0"/>
              </a:p>
              <a:p>
                <a:r>
                  <a:rPr lang="en-US" sz="3400" b="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T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3400" b="0" i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ru-RU" sz="3400" b="0" i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rPr>
                      <m:t>π</m:t>
                    </m:r>
                    <m:rad>
                      <m:radPr>
                        <m:degHide m:val="on"/>
                        <m:ctrlPr>
                          <a:rPr lang="en-US" sz="3400" b="0" i="1" dirty="0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400" b="0" i="1" dirty="0" smtClean="0">
                                <a:solidFill>
                                  <a:srgbClr val="C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400" b="0" i="1" dirty="0" smtClean="0">
                                <a:solidFill>
                                  <a:srgbClr val="C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Georgia" pitchFamily="18" charset="0"/>
                              </a:rPr>
                              <m:t>m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ru-RU" sz="3400" b="0" i="1" dirty="0" smtClean="0">
                                <a:solidFill>
                                  <a:srgbClr val="C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Georgia" pitchFamily="18" charset="0"/>
                              </a:rPr>
                              <m:t>k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200" b="0" i="1" dirty="0" smtClean="0">
                    <a:solidFill>
                      <a:srgbClr val="C00000"/>
                    </a:solidFill>
                    <a:latin typeface="Georgia" pitchFamily="18" charset="0"/>
                  </a:rPr>
                  <a:t>- </a:t>
                </a:r>
                <a:r>
                  <a:rPr lang="ru-RU" b="0" i="1" dirty="0" smtClean="0">
                    <a:solidFill>
                      <a:srgbClr val="C00000"/>
                    </a:solidFill>
                    <a:latin typeface="Georgia" pitchFamily="18" charset="0"/>
                  </a:rPr>
                  <a:t>период колебаний пружинного маятника</a:t>
                </a:r>
                <a:endParaRPr lang="en-US" b="0" i="1" dirty="0" smtClean="0">
                  <a:solidFill>
                    <a:srgbClr val="C00000"/>
                  </a:solidFill>
                  <a:latin typeface="Georgia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149080"/>
                <a:ext cx="8712967" cy="2591094"/>
              </a:xfrm>
              <a:prstGeom prst="rect">
                <a:avLst/>
              </a:prstGeom>
              <a:blipFill rotWithShape="1">
                <a:blip r:embed="rId3"/>
                <a:stretch>
                  <a:fillRect l="-20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441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http://universe-review.ca/I15-71-classica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18" y="620688"/>
            <a:ext cx="7789261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71" y="843774"/>
            <a:ext cx="4896545" cy="115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17991"/>
            <a:ext cx="1461075" cy="344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40353" y="3558752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ru-RU" sz="40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Прямая со стрелкой 3"/>
          <p:cNvCxnSpPr/>
          <p:nvPr/>
        </p:nvCxnSpPr>
        <p:spPr bwMode="auto">
          <a:xfrm>
            <a:off x="3275856" y="4221088"/>
            <a:ext cx="484545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Прямая со стрелкой 9"/>
          <p:cNvCxnSpPr/>
          <p:nvPr/>
        </p:nvCxnSpPr>
        <p:spPr bwMode="auto">
          <a:xfrm flipV="1">
            <a:off x="3923928" y="2449968"/>
            <a:ext cx="0" cy="31409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39789" y="3237999"/>
            <a:ext cx="3079539" cy="600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982" y="1761694"/>
            <a:ext cx="612067" cy="63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702" y="5943335"/>
            <a:ext cx="822625" cy="42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3802016" y="2636912"/>
            <a:ext cx="221014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Прямая соединительная линия 16"/>
          <p:cNvCxnSpPr/>
          <p:nvPr/>
        </p:nvCxnSpPr>
        <p:spPr bwMode="auto">
          <a:xfrm>
            <a:off x="3545134" y="5733256"/>
            <a:ext cx="221014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3390702" y="2449968"/>
            <a:ext cx="400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</a:t>
            </a:r>
            <a:endParaRPr lang="ru-RU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25674" y="5749717"/>
            <a:ext cx="576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-A</a:t>
            </a:r>
            <a:endParaRPr lang="ru-RU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50546" y="2929516"/>
            <a:ext cx="467544" cy="109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4432" y="4765175"/>
            <a:ext cx="979656" cy="46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489" y="4397857"/>
            <a:ext cx="467544" cy="109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15039" y="3227425"/>
                <a:ext cx="936104" cy="701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32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200" b="1" i="1" smtClean="0">
                                  <a:latin typeface="Cambria Math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ru-RU" sz="3200" b="1" i="1" smtClean="0">
                              <a:latin typeface="Cambria Math"/>
                            </a:rPr>
                            <m:t>упр</m:t>
                          </m:r>
                        </m:sub>
                      </m:sSub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039" y="3227425"/>
                <a:ext cx="936104" cy="70128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31928" y="4544701"/>
                <a:ext cx="838559" cy="644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32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200" b="1" i="1" smtClean="0">
                                  <a:latin typeface="Cambria Math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ru-RU" sz="3200" b="1" i="1" smtClean="0">
                              <a:latin typeface="Cambria Math"/>
                            </a:rPr>
                            <m:t>тяж</m:t>
                          </m:r>
                        </m:sub>
                      </m:sSub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28" y="4544701"/>
                <a:ext cx="838559" cy="644664"/>
              </a:xfrm>
              <a:prstGeom prst="rect">
                <a:avLst/>
              </a:prstGeom>
              <a:blipFill rotWithShape="1">
                <a:blip r:embed="rId6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436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График функции, выражающей зависимость координаты от времени при гармонических колебаниях</a:t>
            </a:r>
            <a:r>
              <a:rPr lang="ru-RU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  <a:endParaRPr lang="ru-RU" b="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04" y="1237926"/>
            <a:ext cx="7317349" cy="3320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2" name="Picture 2" descr="http://msk.edu.ua/ivk/Fizika/Konspekt/Kolebaniya_Volny/2/im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608" y="2898326"/>
            <a:ext cx="3528392" cy="391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94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00" y="116632"/>
                <a:ext cx="91436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0" dirty="0" smtClean="0">
                    <a:solidFill>
                      <a:srgbClr val="800000"/>
                    </a:solidFill>
                    <a:latin typeface="Georgia" pitchFamily="18" charset="0"/>
                  </a:rPr>
                  <a:t>1</a:t>
                </a:r>
                <a:r>
                  <a:rPr lang="ru-RU" b="0" dirty="0" smtClean="0">
                    <a:solidFill>
                      <a:srgbClr val="800000"/>
                    </a:solidFill>
                    <a:latin typeface="Georgia" pitchFamily="18" charset="0"/>
                  </a:rPr>
                  <a:t>) Пусть маятник отклонили, но начальной скорости не сообщали (отпустили без начальной скорости). </a:t>
                </a:r>
              </a:p>
              <a:p>
                <a:r>
                  <a:rPr lang="ru-RU" b="0" dirty="0">
                    <a:solidFill>
                      <a:srgbClr val="800000"/>
                    </a:solidFill>
                    <a:latin typeface="Georgia" pitchFamily="18" charset="0"/>
                  </a:rPr>
                  <a:t>В</a:t>
                </a:r>
                <a:r>
                  <a:rPr lang="ru-RU" b="0" dirty="0" smtClean="0">
                    <a:solidFill>
                      <a:srgbClr val="800000"/>
                    </a:solidFill>
                    <a:latin typeface="Georgia" pitchFamily="18" charset="0"/>
                  </a:rPr>
                  <a:t> этом случае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ru-RU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b="0" dirty="0" smtClean="0">
                    <a:solidFill>
                      <a:srgbClr val="800000"/>
                    </a:solidFill>
                    <a:latin typeface="Georgia" pitchFamily="18" charset="0"/>
                  </a:rPr>
                  <a:t>=</a:t>
                </a:r>
                <a:r>
                  <a:rPr lang="en-US" b="0" dirty="0" smtClean="0">
                    <a:solidFill>
                      <a:srgbClr val="8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ru-RU" b="0" dirty="0" smtClean="0">
                    <a:solidFill>
                      <a:srgbClr val="800000"/>
                    </a:solidFill>
                    <a:latin typeface="Georgia" pitchFamily="18" charset="0"/>
                  </a:rPr>
                  <a:t>, поэтому можно положить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l-GR" b="0" i="1" dirty="0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ru-RU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ru-RU" b="0" dirty="0" smtClean="0">
                    <a:solidFill>
                      <a:srgbClr val="800000"/>
                    </a:solidFill>
                    <a:latin typeface="Georgia" pitchFamily="18" charset="0"/>
                  </a:rPr>
                  <a:t> = 0. Мы получаем закон косинуса:</a:t>
                </a:r>
              </a:p>
              <a:p>
                <a:r>
                  <a:rPr lang="ru-RU" b="0" dirty="0" smtClean="0">
                    <a:solidFill>
                      <a:srgbClr val="800000"/>
                    </a:solidFill>
                    <a:latin typeface="Georgia" pitchFamily="18" charset="0"/>
                  </a:rPr>
                  <a:t> </a:t>
                </a:r>
                <a:r>
                  <a:rPr lang="en-US" b="0" i="1" dirty="0" smtClean="0">
                    <a:solidFill>
                      <a:srgbClr val="800000"/>
                    </a:solidFill>
                    <a:latin typeface="Georgia" pitchFamily="18" charset="0"/>
                  </a:rPr>
                  <a:t>x</a:t>
                </a:r>
                <a:r>
                  <a:rPr lang="ru-RU" b="0" i="1" dirty="0" smtClean="0">
                    <a:solidFill>
                      <a:srgbClr val="800000"/>
                    </a:solidFill>
                    <a:latin typeface="Georgia" pitchFamily="18" charset="0"/>
                  </a:rPr>
                  <a:t> =</a:t>
                </a:r>
                <a:r>
                  <a:rPr lang="en-US" b="0" i="1" dirty="0" smtClean="0">
                    <a:solidFill>
                      <a:srgbClr val="800000"/>
                    </a:solidFill>
                    <a:latin typeface="Georgia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b="0" i="1" dirty="0" err="1" smtClean="0">
                    <a:solidFill>
                      <a:srgbClr val="800000"/>
                    </a:solidFill>
                    <a:latin typeface="Georgia" pitchFamily="18" charset="0"/>
                  </a:rPr>
                  <a:t>cos</a:t>
                </a:r>
                <a:r>
                  <a:rPr lang="ru-RU" b="0" i="1" dirty="0">
                    <a:solidFill>
                      <a:srgbClr val="800000"/>
                    </a:solidFill>
                    <a:latin typeface="Georg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b="0" i="1" dirty="0" smtClean="0">
                        <a:solidFill>
                          <a:srgbClr val="800000"/>
                        </a:solidFill>
                        <a:latin typeface="Cambria Math"/>
                      </a:rPr>
                      <m:t>𝜔</m:t>
                    </m:r>
                  </m:oMath>
                </a14:m>
                <a:r>
                  <a:rPr lang="en-US" b="0" i="1" dirty="0" smtClean="0">
                    <a:solidFill>
                      <a:srgbClr val="800000"/>
                    </a:solidFill>
                    <a:latin typeface="Georgia" pitchFamily="18" charset="0"/>
                  </a:rPr>
                  <a:t>t</a:t>
                </a:r>
                <a:endParaRPr lang="ru-RU" b="0" i="1" dirty="0" smtClean="0">
                  <a:solidFill>
                    <a:srgbClr val="800000"/>
                  </a:solidFill>
                  <a:latin typeface="Georgia" pitchFamily="18" charset="0"/>
                </a:endParaRPr>
              </a:p>
              <a:p>
                <a:r>
                  <a:rPr lang="ru-RU" b="0" i="1" dirty="0" smtClean="0">
                    <a:solidFill>
                      <a:srgbClr val="800000"/>
                    </a:solidFill>
                    <a:latin typeface="Georgia" pitchFamily="18" charset="0"/>
                  </a:rPr>
                  <a:t>График функции - </a:t>
                </a:r>
                <a:r>
                  <a:rPr lang="ru-RU" b="0" i="1" dirty="0" err="1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косинусоида</a:t>
                </a:r>
                <a:endParaRPr lang="ru-RU" b="0" i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" y="116632"/>
                <a:ext cx="9143600" cy="2308324"/>
              </a:xfrm>
              <a:prstGeom prst="rect">
                <a:avLst/>
              </a:prstGeom>
              <a:blipFill rotWithShape="1">
                <a:blip r:embed="rId2"/>
                <a:stretch>
                  <a:fillRect l="-1000" t="-2111" r="-533" b="-63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96952"/>
            <a:ext cx="7237401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58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7504" y="188640"/>
                <a:ext cx="885698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0" dirty="0" smtClean="0">
                    <a:solidFill>
                      <a:srgbClr val="800000"/>
                    </a:solidFill>
                    <a:latin typeface="Georgia" pitchFamily="18" charset="0"/>
                  </a:rPr>
                  <a:t>2) Маятник не отклоняли, но ударом сообщили ему начальную скорость из положения равновесия. </a:t>
                </a:r>
              </a:p>
              <a:p>
                <a:r>
                  <a:rPr lang="ru-RU" b="0" dirty="0" smtClean="0">
                    <a:solidFill>
                      <a:srgbClr val="800000"/>
                    </a:solidFill>
                    <a:latin typeface="Georgia" pitchFamily="18" charset="0"/>
                  </a:rPr>
                  <a:t>В этом случае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ru-RU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b="0" dirty="0" smtClean="0">
                    <a:solidFill>
                      <a:srgbClr val="800000"/>
                    </a:solidFill>
                    <a:latin typeface="Georgia" pitchFamily="18" charset="0"/>
                  </a:rPr>
                  <a:t>=</a:t>
                </a:r>
                <a:r>
                  <a:rPr lang="en-US" b="0" dirty="0" smtClean="0">
                    <a:solidFill>
                      <a:srgbClr val="8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b="0" i="1" smtClean="0">
                        <a:solidFill>
                          <a:srgbClr val="80000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ru-RU" b="0" dirty="0" smtClean="0">
                    <a:solidFill>
                      <a:srgbClr val="800000"/>
                    </a:solidFill>
                    <a:latin typeface="Georgia" pitchFamily="18" charset="0"/>
                  </a:rPr>
                  <a:t>, поэтому можно положить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l-GR" b="0" i="1" dirty="0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ru-RU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ru-RU" b="0" dirty="0" smtClean="0">
                    <a:solidFill>
                      <a:srgbClr val="800000"/>
                    </a:solidFill>
                    <a:latin typeface="Georgia" pitchFamily="18" charset="0"/>
                  </a:rPr>
                  <a:t> = </a:t>
                </a:r>
                <a:r>
                  <a:rPr lang="ru-RU" b="0" i="1" dirty="0" smtClean="0">
                    <a:solidFill>
                      <a:srgbClr val="800000"/>
                    </a:solidFill>
                    <a:latin typeface="Georgia" pitchFamily="18" charset="0"/>
                  </a:rPr>
                  <a:t>−π/2</a:t>
                </a:r>
                <a:r>
                  <a:rPr lang="ru-RU" b="0" dirty="0" smtClean="0">
                    <a:solidFill>
                      <a:srgbClr val="800000"/>
                    </a:solidFill>
                    <a:latin typeface="Georgia" pitchFamily="18" charset="0"/>
                  </a:rPr>
                  <a:t> Мы получаем закон синуса:</a:t>
                </a:r>
              </a:p>
              <a:p>
                <a:r>
                  <a:rPr lang="ru-RU" b="0" dirty="0" smtClean="0">
                    <a:solidFill>
                      <a:srgbClr val="800000"/>
                    </a:solidFill>
                    <a:latin typeface="Georgia" pitchFamily="18" charset="0"/>
                  </a:rPr>
                  <a:t> </a:t>
                </a:r>
                <a:r>
                  <a:rPr lang="en-US" b="0" i="1" dirty="0" smtClean="0">
                    <a:solidFill>
                      <a:srgbClr val="800000"/>
                    </a:solidFill>
                    <a:latin typeface="Georgia" pitchFamily="18" charset="0"/>
                  </a:rPr>
                  <a:t>x</a:t>
                </a:r>
                <a:r>
                  <a:rPr lang="ru-RU" b="0" i="1" dirty="0" smtClean="0">
                    <a:solidFill>
                      <a:srgbClr val="800000"/>
                    </a:solidFill>
                    <a:latin typeface="Georgia" pitchFamily="18" charset="0"/>
                  </a:rPr>
                  <a:t> =</a:t>
                </a:r>
                <a:r>
                  <a:rPr lang="en-US" b="0" i="1" dirty="0" smtClean="0">
                    <a:solidFill>
                      <a:srgbClr val="800000"/>
                    </a:solidFill>
                    <a:latin typeface="Georgia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𝑚𝑎𝑥</m:t>
                        </m:r>
                      </m:sub>
                    </m:sSub>
                    <m:r>
                      <a:rPr lang="en-US" b="0" i="1" smtClean="0">
                        <a:solidFill>
                          <a:srgbClr val="800000"/>
                        </a:solidFill>
                        <a:latin typeface="Cambria Math"/>
                      </a:rPr>
                      <m:t>𝑠𝑖𝑛</m:t>
                    </m:r>
                  </m:oMath>
                </a14:m>
                <a:r>
                  <a:rPr lang="ru-RU" b="0" i="1" dirty="0">
                    <a:solidFill>
                      <a:srgbClr val="800000"/>
                    </a:solidFill>
                    <a:latin typeface="Georg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b="0" i="1" dirty="0" smtClean="0">
                        <a:solidFill>
                          <a:srgbClr val="800000"/>
                        </a:solidFill>
                        <a:latin typeface="Cambria Math"/>
                      </a:rPr>
                      <m:t>𝜔</m:t>
                    </m:r>
                  </m:oMath>
                </a14:m>
                <a:r>
                  <a:rPr lang="en-US" b="0" i="1" dirty="0" smtClean="0">
                    <a:solidFill>
                      <a:srgbClr val="800000"/>
                    </a:solidFill>
                    <a:latin typeface="Georgia" pitchFamily="18" charset="0"/>
                  </a:rPr>
                  <a:t>t</a:t>
                </a:r>
                <a:endParaRPr lang="ru-RU" b="0" i="1" dirty="0" smtClean="0">
                  <a:solidFill>
                    <a:srgbClr val="800000"/>
                  </a:solidFill>
                  <a:latin typeface="Georgia" pitchFamily="18" charset="0"/>
                </a:endParaRPr>
              </a:p>
              <a:p>
                <a:r>
                  <a:rPr lang="ru-RU" b="0" i="1" dirty="0" smtClean="0">
                    <a:solidFill>
                      <a:srgbClr val="800000"/>
                    </a:solidFill>
                    <a:latin typeface="Georgia" pitchFamily="18" charset="0"/>
                  </a:rPr>
                  <a:t>График функции - </a:t>
                </a:r>
                <a:r>
                  <a:rPr lang="ru-RU" b="0" i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синусоида</a:t>
                </a:r>
                <a:endParaRPr lang="ru-RU" b="0" i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88640"/>
                <a:ext cx="8856984" cy="2308324"/>
              </a:xfrm>
              <a:prstGeom prst="rect">
                <a:avLst/>
              </a:prstGeom>
              <a:blipFill rotWithShape="1">
                <a:blip r:embed="rId2"/>
                <a:stretch>
                  <a:fillRect l="-1101" t="-2111" b="-63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19"/>
            <a:ext cx="7560840" cy="375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91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0"/>
            <a:ext cx="5239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Математический маятник</a:t>
            </a:r>
            <a:endParaRPr lang="ru-RU" sz="3600" b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7504" y="632680"/>
                <a:ext cx="8928992" cy="2442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0" dirty="0" smtClean="0">
                    <a:solidFill>
                      <a:srgbClr val="800000"/>
                    </a:solidFill>
                    <a:latin typeface="Georgia" pitchFamily="18" charset="0"/>
                  </a:rPr>
                  <a:t>Математический маятник является </a:t>
                </a:r>
                <a:r>
                  <a:rPr lang="ru-RU" b="0" i="1" dirty="0" smtClean="0">
                    <a:solidFill>
                      <a:srgbClr val="800000"/>
                    </a:solidFill>
                    <a:latin typeface="Georgia" pitchFamily="18" charset="0"/>
                  </a:rPr>
                  <a:t>физической моделью</a:t>
                </a:r>
                <a:r>
                  <a:rPr lang="ru-RU" b="0" dirty="0" smtClean="0">
                    <a:solidFill>
                      <a:srgbClr val="800000"/>
                    </a:solidFill>
                    <a:latin typeface="Georgia" pitchFamily="18" charset="0"/>
                  </a:rPr>
                  <a:t>. </a:t>
                </a:r>
              </a:p>
              <a:p>
                <a:r>
                  <a:rPr lang="ru-RU" b="0" dirty="0" smtClean="0">
                    <a:solidFill>
                      <a:srgbClr val="800000"/>
                    </a:solidFill>
                    <a:latin typeface="Georgia" pitchFamily="18" charset="0"/>
                  </a:rPr>
                  <a:t>Условия математического маятника: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3200" b="0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ru-RU" sz="3200" b="0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нити</m:t>
                        </m:r>
                      </m:sub>
                    </m:sSub>
                    <m:r>
                      <a:rPr lang="ru-RU" sz="3200" b="0" i="1" smtClean="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≫</m:t>
                    </m:r>
                    <m:sSub>
                      <m:sSubPr>
                        <m:ctrlPr>
                          <a:rPr lang="ru-RU" sz="3200" b="0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ru-RU" sz="3200" b="0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груза</m:t>
                        </m:r>
                      </m:sub>
                    </m:sSub>
                    <m:r>
                      <a:rPr lang="ru-RU" sz="3200" b="0" i="1" smtClean="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ru-RU" sz="3200" b="0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  <a:ea typeface="Cambria Math"/>
                  </a:rPr>
                  <a:t> 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3200" b="0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ru-RU" sz="3200" b="0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нити</m:t>
                        </m:r>
                      </m:sub>
                    </m:sSub>
                    <m:r>
                      <a:rPr lang="ru-RU" sz="3200" b="0" i="1" dirty="0" smtClean="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≪</m:t>
                    </m:r>
                    <m:sSub>
                      <m:sSubPr>
                        <m:ctrlPr>
                          <a:rPr lang="ru-RU" sz="3200" b="0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b>
                        <m:r>
                          <a:rPr lang="ru-RU" sz="3200" b="0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груза</m:t>
                        </m:r>
                      </m:sub>
                    </m:sSub>
                  </m:oMath>
                </a14:m>
                <a:r>
                  <a:rPr lang="ru-RU" sz="3200" b="0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  <a:ea typeface="Cambria Math"/>
                  </a:rPr>
                  <a:t> </a:t>
                </a:r>
                <a:endParaRPr lang="en-US" sz="3200" b="0" dirty="0" smtClean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  <a:ea typeface="Cambria Math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3200" b="0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ru-RU" sz="3200" b="0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тр</m:t>
                        </m:r>
                      </m:sub>
                    </m:sSub>
                    <m:r>
                      <a:rPr lang="ru-RU" sz="3200" b="0" i="1" smtClean="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→0</m:t>
                    </m:r>
                  </m:oMath>
                </a14:m>
                <a:r>
                  <a:rPr lang="en-US" sz="3200" b="0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  <a:ea typeface="Cambria Math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32680"/>
                <a:ext cx="8928992" cy="2442976"/>
              </a:xfrm>
              <a:prstGeom prst="rect">
                <a:avLst/>
              </a:prstGeom>
              <a:blipFill rotWithShape="1">
                <a:blip r:embed="rId2"/>
                <a:stretch>
                  <a:fillRect l="-1093" t="-19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5244" y="3429000"/>
                <a:ext cx="4608512" cy="2893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600" b="0" i="1" dirty="0" smtClean="0">
                    <a:solidFill>
                      <a:srgbClr val="800000"/>
                    </a:solidFill>
                    <a:latin typeface="Georgia" pitchFamily="18" charset="0"/>
                  </a:rPr>
                  <a:t>Для того , чтобы математический маятник совершал гармонические колебания, угол отклонения от положения равновесия должен быть малым (</a:t>
                </a:r>
                <a14:m>
                  <m:oMath xmlns:m="http://schemas.openxmlformats.org/officeDocument/2006/math">
                    <m:r>
                      <a:rPr lang="ru-RU" sz="2600" b="0" i="1" smtClean="0">
                        <a:solidFill>
                          <a:srgbClr val="800000"/>
                        </a:solidFill>
                        <a:latin typeface="Cambria Math"/>
                        <a:ea typeface="Cambria Math"/>
                      </a:rPr>
                      <m:t>≈</m:t>
                    </m:r>
                    <m:sSup>
                      <m:sSupPr>
                        <m:ctrlPr>
                          <a:rPr lang="ru-RU" sz="2600" b="0" i="1" smtClean="0">
                            <a:solidFill>
                              <a:srgbClr val="80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ru-RU" sz="2600" b="0" i="1" smtClean="0">
                            <a:solidFill>
                              <a:srgbClr val="80000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e>
                      <m:sup>
                        <m:r>
                          <a:rPr lang="ru-RU" sz="2600" b="0" i="1" smtClean="0">
                            <a:solidFill>
                              <a:srgbClr val="800000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ru-RU" sz="2600" b="0" i="1" dirty="0" smtClean="0">
                    <a:solidFill>
                      <a:srgbClr val="800000"/>
                    </a:solidFill>
                    <a:latin typeface="Georgia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600" b="0" i="1" smtClean="0">
                            <a:solidFill>
                              <a:srgbClr val="80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ru-RU" sz="2600" b="0" i="1" smtClean="0">
                            <a:solidFill>
                              <a:srgbClr val="800000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e>
                      <m:sup>
                        <m:r>
                          <a:rPr lang="ru-RU" sz="2600" b="0" i="1">
                            <a:solidFill>
                              <a:srgbClr val="800000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ru-RU" sz="2600" b="0" i="1" dirty="0" smtClean="0">
                    <a:solidFill>
                      <a:srgbClr val="800000"/>
                    </a:solidFill>
                    <a:latin typeface="Georgia" pitchFamily="18" charset="0"/>
                  </a:rPr>
                  <a:t>)</a:t>
                </a:r>
                <a:endParaRPr lang="ru-RU" sz="2600" b="0" i="1" dirty="0">
                  <a:solidFill>
                    <a:srgbClr val="800000"/>
                  </a:solidFill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4" y="3429000"/>
                <a:ext cx="4608512" cy="2893100"/>
              </a:xfrm>
              <a:prstGeom prst="rect">
                <a:avLst/>
              </a:prstGeom>
              <a:blipFill rotWithShape="1">
                <a:blip r:embed="rId3"/>
                <a:stretch>
                  <a:fillRect l="-2381" t="-1899" r="-3307" b="-44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8546" name="Picture 2" descr="https://upload.wikimedia.org/wikipedia/commons/thumb/f/fa/PenduloTmg.gif/200px-PenduloTm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29211"/>
            <a:ext cx="3024336" cy="544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29211"/>
            <a:ext cx="4104456" cy="438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2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179512" y="183093"/>
                <a:ext cx="5616624" cy="6017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0" dirty="0" smtClean="0">
                    <a:solidFill>
                      <a:srgbClr val="800000"/>
                    </a:solidFill>
                    <a:latin typeface="Georgia" pitchFamily="18" charset="0"/>
                  </a:rPr>
                  <a:t>Второй закон Ньютона: </a:t>
                </a:r>
                <a:endParaRPr lang="en-US" b="0" dirty="0" smtClean="0">
                  <a:solidFill>
                    <a:srgbClr val="800000"/>
                  </a:solidFill>
                  <a:latin typeface="Georgia" pitchFamily="18" charset="0"/>
                </a:endParaRPr>
              </a:p>
              <a:p>
                <a:r>
                  <a:rPr lang="ru-RU" b="0" i="1" dirty="0" smtClean="0">
                    <a:solidFill>
                      <a:srgbClr val="800000"/>
                    </a:solidFill>
                    <a:latin typeface="Georgia" pitchFamily="18" charset="0"/>
                  </a:rPr>
                  <a:t>m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b="0" i="1" dirty="0" smtClean="0">
                            <a:solidFill>
                              <a:srgbClr val="8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ru-RU" b="0" i="1" dirty="0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b="0" dirty="0" smtClean="0">
                    <a:solidFill>
                      <a:srgbClr val="800000"/>
                    </a:solidFill>
                    <a:latin typeface="Georgia" pitchFamily="18" charset="0"/>
                  </a:rPr>
                  <a:t> = </a:t>
                </a:r>
                <a:r>
                  <a:rPr lang="ru-RU" b="0" i="1" dirty="0" smtClean="0">
                    <a:solidFill>
                      <a:srgbClr val="800000"/>
                    </a:solidFill>
                    <a:latin typeface="Georgia" pitchFamily="18" charset="0"/>
                  </a:rPr>
                  <a:t>m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b="0" i="1" dirty="0" smtClean="0">
                            <a:solidFill>
                              <a:srgbClr val="8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𝑔</m:t>
                        </m:r>
                      </m:e>
                    </m:acc>
                  </m:oMath>
                </a14:m>
                <a:r>
                  <a:rPr lang="ru-RU" b="0" dirty="0" smtClean="0">
                    <a:solidFill>
                      <a:srgbClr val="800000"/>
                    </a:solidFill>
                    <a:latin typeface="Georgia" pitchFamily="18" charset="0"/>
                  </a:rPr>
                  <a:t> +</a:t>
                </a:r>
                <a:r>
                  <a:rPr lang="ru-RU" b="0" i="1" dirty="0" smtClean="0">
                    <a:solidFill>
                      <a:srgbClr val="800000"/>
                    </a:solidFill>
                    <a:latin typeface="Georgia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b="0" i="1" dirty="0" smtClean="0">
                            <a:solidFill>
                              <a:srgbClr val="8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ru-RU" b="0" dirty="0" smtClean="0">
                            <a:solidFill>
                              <a:srgbClr val="800000"/>
                            </a:solidFill>
                            <a:latin typeface="Georgia" pitchFamily="18" charset="0"/>
                          </a:rPr>
                          <m:t>T</m:t>
                        </m:r>
                      </m:e>
                    </m:acc>
                  </m:oMath>
                </a14:m>
                <a:r>
                  <a:rPr lang="ru-RU" b="0" dirty="0" smtClean="0">
                    <a:solidFill>
                      <a:srgbClr val="800000"/>
                    </a:solidFill>
                    <a:latin typeface="Georgia" pitchFamily="18" charset="0"/>
                  </a:rPr>
                  <a:t> </a:t>
                </a:r>
                <a:endParaRPr lang="en-US" b="0" dirty="0">
                  <a:solidFill>
                    <a:srgbClr val="800000"/>
                  </a:solidFill>
                  <a:latin typeface="Georgia" pitchFamily="18" charset="0"/>
                </a:endParaRPr>
              </a:p>
              <a:p>
                <a:r>
                  <a:rPr lang="ru-RU" b="0" dirty="0" smtClean="0">
                    <a:solidFill>
                      <a:srgbClr val="800000"/>
                    </a:solidFill>
                    <a:latin typeface="Georgia" pitchFamily="18" charset="0"/>
                  </a:rPr>
                  <a:t>на ось </a:t>
                </a:r>
                <a:r>
                  <a:rPr lang="en-US" b="0" i="1" dirty="0" smtClean="0">
                    <a:solidFill>
                      <a:srgbClr val="800000"/>
                    </a:solidFill>
                    <a:latin typeface="Georgia" pitchFamily="18" charset="0"/>
                  </a:rPr>
                  <a:t>0x</a:t>
                </a:r>
                <a:r>
                  <a:rPr lang="ru-RU" b="0" dirty="0" smtClean="0">
                    <a:solidFill>
                      <a:srgbClr val="800000"/>
                    </a:solidFill>
                    <a:latin typeface="Georgia" pitchFamily="18" charset="0"/>
                  </a:rPr>
                  <a:t>: </a:t>
                </a:r>
                <a:endParaRPr lang="en-US" b="0" dirty="0" smtClean="0">
                  <a:solidFill>
                    <a:srgbClr val="800000"/>
                  </a:solidFill>
                  <a:latin typeface="Georgia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𝑚𝑎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ru-RU" b="0" dirty="0" smtClean="0">
                    <a:solidFill>
                      <a:srgbClr val="800000"/>
                    </a:solidFill>
                    <a:latin typeface="Georgia" pitchFamily="18" charset="0"/>
                  </a:rPr>
                  <a:t> =</a:t>
                </a:r>
                <a:r>
                  <a:rPr lang="ru-RU" b="0" dirty="0" smtClean="0">
                    <a:solidFill>
                      <a:srgbClr val="8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𝑚𝑔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b="0" dirty="0" smtClean="0">
                    <a:solidFill>
                      <a:srgbClr val="800000"/>
                    </a:solidFill>
                    <a:latin typeface="Georgia" pitchFamily="18" charset="0"/>
                  </a:rPr>
                  <a:t> + </a:t>
                </a:r>
                <a:r>
                  <a:rPr lang="ru-RU" b="0" dirty="0" smtClean="0">
                    <a:solidFill>
                      <a:srgbClr val="800000"/>
                    </a:solidFill>
                    <a:latin typeface="Georgia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ru-RU" b="0" dirty="0" smtClean="0">
                            <a:solidFill>
                              <a:srgbClr val="800000"/>
                            </a:solidFill>
                            <a:latin typeface="Georgia" pitchFamily="18" charset="0"/>
                          </a:rPr>
                          <m:t>T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endParaRPr lang="en-US" b="0" dirty="0" smtClean="0">
                  <a:solidFill>
                    <a:srgbClr val="800000"/>
                  </a:solidFill>
                  <a:latin typeface="Georgia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𝑚𝑎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ru-RU" b="0" dirty="0" smtClean="0">
                    <a:solidFill>
                      <a:srgbClr val="800000"/>
                    </a:solidFill>
                    <a:latin typeface="Georgia" pitchFamily="18" charset="0"/>
                  </a:rPr>
                  <a:t> =</a:t>
                </a:r>
                <a:r>
                  <a:rPr lang="ru-RU" b="0" dirty="0" smtClean="0">
                    <a:solidFill>
                      <a:srgbClr val="8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ru-RU" b="0" dirty="0" smtClean="0">
                            <a:solidFill>
                              <a:srgbClr val="800000"/>
                            </a:solidFill>
                            <a:latin typeface="Georgia" pitchFamily="18" charset="0"/>
                          </a:rPr>
                          <m:t>T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endParaRPr lang="en-US" b="0" dirty="0" smtClean="0">
                  <a:solidFill>
                    <a:srgbClr val="800000"/>
                  </a:solidFill>
                  <a:latin typeface="Georgia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ru-RU" b="0" i="1" dirty="0" smtClean="0">
                            <a:solidFill>
                              <a:srgbClr val="800000"/>
                            </a:solidFill>
                            <a:latin typeface="Georgia" pitchFamily="18" charset="0"/>
                          </a:rPr>
                          <m:t>T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b="0" i="1" dirty="0" smtClean="0">
                    <a:solidFill>
                      <a:srgbClr val="800000"/>
                    </a:solidFill>
                    <a:latin typeface="Georgia" pitchFamily="18" charset="0"/>
                  </a:rPr>
                  <a:t> = - T sin </a:t>
                </a:r>
                <a:r>
                  <a:rPr lang="el-GR" b="0" i="1" dirty="0" smtClean="0">
                    <a:solidFill>
                      <a:srgbClr val="800000"/>
                    </a:solidFill>
                    <a:latin typeface="Georgia" pitchFamily="18" charset="0"/>
                  </a:rPr>
                  <a:t>φ</a:t>
                </a:r>
                <a:endParaRPr lang="en-US" b="0" i="1" dirty="0" smtClean="0">
                  <a:solidFill>
                    <a:srgbClr val="800000"/>
                  </a:solidFill>
                  <a:latin typeface="Georgia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ru-RU" b="0" i="1" dirty="0" smtClean="0">
                            <a:solidFill>
                              <a:srgbClr val="800000"/>
                            </a:solidFill>
                            <a:latin typeface="Georgia" pitchFamily="18" charset="0"/>
                          </a:rPr>
                          <m:t>T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b="0" i="1" dirty="0" smtClean="0">
                    <a:solidFill>
                      <a:srgbClr val="800000"/>
                    </a:solidFill>
                    <a:latin typeface="Georgia" pitchFamily="18" charset="0"/>
                  </a:rPr>
                  <a:t> = - 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solidFill>
                              <a:srgbClr val="8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𝑙</m:t>
                        </m:r>
                      </m:den>
                    </m:f>
                  </m:oMath>
                </a14:m>
                <a:endParaRPr lang="en-US" b="0" i="1" dirty="0" smtClean="0">
                  <a:solidFill>
                    <a:srgbClr val="800000"/>
                  </a:solidFill>
                  <a:latin typeface="Georgia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𝑚𝑎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ru-RU" b="0" dirty="0" smtClean="0">
                    <a:solidFill>
                      <a:srgbClr val="800000"/>
                    </a:solidFill>
                    <a:latin typeface="Georgia" pitchFamily="18" charset="0"/>
                  </a:rPr>
                  <a:t> =</a:t>
                </a:r>
                <a:r>
                  <a:rPr lang="en-US" b="0" i="1" dirty="0" smtClean="0">
                    <a:solidFill>
                      <a:srgbClr val="800000"/>
                    </a:solidFill>
                    <a:latin typeface="Georgia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solidFill>
                              <a:srgbClr val="8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1" dirty="0" smtClean="0">
                            <a:solidFill>
                              <a:srgbClr val="800000"/>
                            </a:solidFill>
                            <a:latin typeface="Georgia" pitchFamily="18" charset="0"/>
                          </a:rPr>
                          <m:t>T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𝑙</m:t>
                        </m:r>
                      </m:den>
                    </m:f>
                  </m:oMath>
                </a14:m>
                <a:r>
                  <a:rPr lang="ru-RU" b="0" i="1" dirty="0" smtClean="0">
                    <a:solidFill>
                      <a:srgbClr val="800000"/>
                    </a:solidFill>
                    <a:latin typeface="Georg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800000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ru-RU" b="0" i="1" dirty="0" smtClean="0">
                  <a:solidFill>
                    <a:srgbClr val="800000"/>
                  </a:solidFill>
                  <a:latin typeface="Georgia" pitchFamily="18" charset="0"/>
                </a:endParaRPr>
              </a:p>
              <a:p>
                <a:r>
                  <a:rPr lang="ru-RU" b="0" i="1" dirty="0" smtClean="0">
                    <a:solidFill>
                      <a:srgbClr val="800000"/>
                    </a:solidFill>
                    <a:latin typeface="Georgia" pitchFamily="18" charset="0"/>
                  </a:rPr>
                  <a:t>При малых колебания можно считать Т=</a:t>
                </a:r>
                <a:r>
                  <a:rPr lang="en-US" b="0" i="1" dirty="0" smtClean="0">
                    <a:solidFill>
                      <a:srgbClr val="800000"/>
                    </a:solidFill>
                    <a:latin typeface="Georgia" pitchFamily="18" charset="0"/>
                  </a:rPr>
                  <a:t>mg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𝑚𝑎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ru-RU" b="0" dirty="0" smtClean="0">
                    <a:solidFill>
                      <a:srgbClr val="800000"/>
                    </a:solidFill>
                    <a:latin typeface="Georgia" pitchFamily="18" charset="0"/>
                  </a:rPr>
                  <a:t> =</a:t>
                </a:r>
                <a:r>
                  <a:rPr lang="en-US" b="0" i="1" dirty="0" smtClean="0">
                    <a:solidFill>
                      <a:srgbClr val="800000"/>
                    </a:solidFill>
                    <a:latin typeface="Georgia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solidFill>
                              <a:srgbClr val="8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1" dirty="0" smtClean="0">
                            <a:solidFill>
                              <a:srgbClr val="800000"/>
                            </a:solidFill>
                            <a:latin typeface="Georgia" pitchFamily="18" charset="0"/>
                          </a:rPr>
                          <m:t>mg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𝑙</m:t>
                        </m:r>
                      </m:den>
                    </m:f>
                    <m:r>
                      <a:rPr lang="en-US" b="0" i="1" dirty="0" smtClean="0">
                        <a:solidFill>
                          <a:srgbClr val="80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ru-RU" b="0" i="1" dirty="0" smtClean="0">
                    <a:solidFill>
                      <a:srgbClr val="800000"/>
                    </a:solidFill>
                    <a:latin typeface="Georgia" pitchFamily="18" charset="0"/>
                  </a:rPr>
                  <a:t> - </a:t>
                </a:r>
                <a:r>
                  <a:rPr lang="ru-RU" b="0" i="1" dirty="0" err="1" smtClean="0">
                    <a:solidFill>
                      <a:srgbClr val="800000"/>
                    </a:solidFill>
                    <a:latin typeface="Georgia" pitchFamily="18" charset="0"/>
                  </a:rPr>
                  <a:t>квазиупругая</a:t>
                </a:r>
                <a:r>
                  <a:rPr lang="ru-RU" b="0" i="1" dirty="0" smtClean="0">
                    <a:solidFill>
                      <a:srgbClr val="800000"/>
                    </a:solidFill>
                    <a:latin typeface="Georgia" pitchFamily="18" charset="0"/>
                  </a:rPr>
                  <a:t> сила</a:t>
                </a:r>
                <a:endParaRPr lang="en-US" b="0" i="1" dirty="0" smtClean="0">
                  <a:solidFill>
                    <a:srgbClr val="800000"/>
                  </a:solidFill>
                  <a:latin typeface="Georgia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ru-RU" b="0" dirty="0" smtClean="0">
                    <a:solidFill>
                      <a:srgbClr val="800000"/>
                    </a:solidFill>
                    <a:latin typeface="Georgia" pitchFamily="18" charset="0"/>
                  </a:rPr>
                  <a:t> =</a:t>
                </a:r>
                <a:r>
                  <a:rPr lang="en-US" b="0" i="1" dirty="0" smtClean="0">
                    <a:solidFill>
                      <a:srgbClr val="800000"/>
                    </a:solidFill>
                    <a:latin typeface="Georgia" pitchFamily="18" charset="0"/>
                  </a:rPr>
                  <a:t>- 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solidFill>
                              <a:srgbClr val="8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𝑙</m:t>
                        </m:r>
                      </m:den>
                    </m:f>
                  </m:oMath>
                </a14:m>
                <a:r>
                  <a:rPr lang="en-US" b="0" i="1" dirty="0" smtClean="0">
                    <a:solidFill>
                      <a:srgbClr val="800000"/>
                    </a:solidFill>
                    <a:latin typeface="Georgia" pitchFamily="18" charset="0"/>
                  </a:rPr>
                  <a:t>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solidFill>
                              <a:srgbClr val="8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1" dirty="0" smtClean="0">
                            <a:solidFill>
                              <a:srgbClr val="800000"/>
                            </a:solidFill>
                            <a:latin typeface="Georgia" pitchFamily="18" charset="0"/>
                          </a:rPr>
                          <m:t>g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𝑙</m:t>
                        </m:r>
                      </m:den>
                    </m:f>
                  </m:oMath>
                </a14:m>
                <a:r>
                  <a:rPr lang="en-US" b="0" i="1" dirty="0" smtClean="0">
                    <a:solidFill>
                      <a:srgbClr val="800000"/>
                    </a:solidFill>
                    <a:latin typeface="Georg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800000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b="0" i="1" dirty="0" smtClean="0">
                  <a:solidFill>
                    <a:srgbClr val="800000"/>
                  </a:solidFill>
                  <a:latin typeface="Georgia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l-GR" b="0" i="1" dirty="0" smtClean="0">
                        <a:solidFill>
                          <a:srgbClr val="800000"/>
                        </a:solidFill>
                        <a:latin typeface="Cambria Math"/>
                      </a:rPr>
                      <m:t>𝜔</m:t>
                    </m:r>
                  </m:oMath>
                </a14:m>
                <a:r>
                  <a:rPr lang="en-US" b="0" i="1" dirty="0" smtClean="0">
                    <a:solidFill>
                      <a:srgbClr val="800000"/>
                    </a:solidFill>
                    <a:latin typeface="Georgia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dirty="0" smtClean="0">
                            <a:solidFill>
                              <a:srgbClr val="80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dirty="0" smtClean="0">
                                <a:solidFill>
                                  <a:srgbClr val="8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b="0" i="1" dirty="0" smtClean="0">
                                <a:solidFill>
                                  <a:srgbClr val="800000"/>
                                </a:solidFill>
                                <a:latin typeface="Georgia" pitchFamily="18" charset="0"/>
                              </a:rPr>
                              <m:t>g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b="0" i="1" dirty="0" smtClean="0">
                                <a:solidFill>
                                  <a:srgbClr val="800000"/>
                                </a:solidFill>
                                <a:latin typeface="Georgia" pitchFamily="18" charset="0"/>
                              </a:rPr>
                              <m:t>l</m:t>
                            </m:r>
                          </m:den>
                        </m:f>
                      </m:e>
                    </m:rad>
                  </m:oMath>
                </a14:m>
                <a:endParaRPr lang="en-US" b="0" i="1" dirty="0" smtClean="0">
                  <a:solidFill>
                    <a:srgbClr val="800000"/>
                  </a:solidFill>
                  <a:latin typeface="Georgia" pitchFamily="18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83093"/>
                <a:ext cx="5616624" cy="6017738"/>
              </a:xfrm>
              <a:prstGeom prst="rect">
                <a:avLst/>
              </a:prstGeom>
              <a:blipFill rotWithShape="1">
                <a:blip r:embed="rId2"/>
                <a:stretch>
                  <a:fillRect l="-1627" t="-8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65387" y="4797152"/>
                <a:ext cx="5858233" cy="999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ru-RU" b="0" dirty="0" smtClean="0">
                    <a:solidFill>
                      <a:srgbClr val="800000"/>
                    </a:solidFill>
                    <a:latin typeface="Georgia" pitchFamily="18" charset="0"/>
                  </a:rPr>
                  <a:t> </a:t>
                </a:r>
                <a:r>
                  <a:rPr lang="en-US" b="0" dirty="0" smtClean="0">
                    <a:solidFill>
                      <a:srgbClr val="800000"/>
                    </a:solidFill>
                    <a:latin typeface="Georgia" pitchFamily="18" charset="0"/>
                  </a:rPr>
                  <a:t>+</a:t>
                </a:r>
                <a:r>
                  <a:rPr lang="en-US" b="0" i="1" dirty="0" smtClean="0">
                    <a:solidFill>
                      <a:srgbClr val="800000"/>
                    </a:solidFill>
                    <a:latin typeface="Georgia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solidFill>
                              <a:srgbClr val="8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1" dirty="0" smtClean="0">
                            <a:solidFill>
                              <a:srgbClr val="800000"/>
                            </a:solidFill>
                            <a:latin typeface="Georgia" pitchFamily="18" charset="0"/>
                          </a:rPr>
                          <m:t>g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𝑙</m:t>
                        </m:r>
                      </m:den>
                    </m:f>
                  </m:oMath>
                </a14:m>
                <a:r>
                  <a:rPr lang="en-US" b="0" i="1" dirty="0" smtClean="0">
                    <a:solidFill>
                      <a:srgbClr val="800000"/>
                    </a:solidFill>
                    <a:latin typeface="Georg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80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b="0" i="1" dirty="0" smtClean="0">
                    <a:solidFill>
                      <a:srgbClr val="800000"/>
                    </a:solidFill>
                    <a:latin typeface="Georgia" pitchFamily="18" charset="0"/>
                  </a:rPr>
                  <a:t>= 0</a:t>
                </a:r>
                <a:r>
                  <a:rPr lang="en-US" b="0" i="1" dirty="0">
                    <a:solidFill>
                      <a:srgbClr val="800000"/>
                    </a:solidFill>
                    <a:latin typeface="Georgia" pitchFamily="18" charset="0"/>
                  </a:rPr>
                  <a:t> </a:t>
                </a:r>
                <a:r>
                  <a:rPr lang="en-US" b="0" i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-</a:t>
                </a:r>
                <a:r>
                  <a:rPr lang="ru-RU" sz="2200" b="0" i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динамическое уравнение движения математического маятника</a:t>
                </a:r>
                <a:r>
                  <a:rPr lang="ru-RU" b="0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387" y="4797152"/>
                <a:ext cx="5858233" cy="999954"/>
              </a:xfrm>
              <a:prstGeom prst="rect">
                <a:avLst/>
              </a:prstGeom>
              <a:blipFill rotWithShape="1">
                <a:blip r:embed="rId3"/>
                <a:stretch>
                  <a:fillRect l="-1353" b="-164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920" y="0"/>
            <a:ext cx="3419472" cy="364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82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07504" y="476672"/>
                <a:ext cx="8856984" cy="403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0" dirty="0" smtClean="0">
                    <a:solidFill>
                      <a:srgbClr val="800000"/>
                    </a:solidFill>
                  </a:rPr>
                  <a:t>Решением уравнения</a:t>
                </a:r>
              </a:p>
              <a:p>
                <a:r>
                  <a:rPr lang="ru-RU" sz="3200" b="0" dirty="0" smtClean="0">
                    <a:solidFill>
                      <a:srgbClr val="800000"/>
                    </a:solidFill>
                  </a:rPr>
                  <a:t>является</a:t>
                </a:r>
                <a:r>
                  <a:rPr lang="en-US" sz="3200" b="0" dirty="0" smtClean="0">
                    <a:solidFill>
                      <a:srgbClr val="800000"/>
                    </a:solidFill>
                  </a:rPr>
                  <a:t> </a:t>
                </a:r>
                <a:r>
                  <a:rPr lang="ru-RU" sz="3200" b="0" dirty="0" smtClean="0">
                    <a:solidFill>
                      <a:srgbClr val="800000"/>
                    </a:solidFill>
                  </a:rPr>
                  <a:t>периодическая </a:t>
                </a:r>
                <a:r>
                  <a:rPr lang="ru-RU" sz="3200" b="0" dirty="0" smtClean="0">
                    <a:solidFill>
                      <a:srgbClr val="800000"/>
                    </a:solidFill>
                  </a:rPr>
                  <a:t>функция</a:t>
                </a:r>
              </a:p>
              <a:p>
                <a:r>
                  <a:rPr lang="ru-RU" sz="3200" b="0" dirty="0" smtClean="0">
                    <a:solidFill>
                      <a:srgbClr val="800000"/>
                    </a:solidFill>
                  </a:rPr>
                  <a:t> </a:t>
                </a:r>
                <a:endParaRPr lang="ru-RU" sz="3200" b="0" dirty="0" smtClean="0">
                  <a:solidFill>
                    <a:srgbClr val="800000"/>
                  </a:solidFill>
                </a:endParaRPr>
              </a:p>
              <a:p>
                <a:r>
                  <a:rPr lang="en-US" sz="4400" i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x</a:t>
                </a:r>
                <a:r>
                  <a:rPr lang="ru-RU" sz="4400" i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n-US" sz="4400" i="1" dirty="0" err="1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cos</a:t>
                </a:r>
                <a:r>
                  <a:rPr lang="en-US" sz="4400" i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l-GR" sz="4400" b="1" i="1" dirty="0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i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t 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l-GR" sz="4400" b="1" i="1" dirty="0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𝝋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i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)</a:t>
                </a:r>
                <a:r>
                  <a:rPr lang="ru-RU" sz="4400" i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 </a:t>
                </a:r>
                <a:endParaRPr lang="ru-RU" sz="4400" i="1" dirty="0" smtClean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endParaRPr>
              </a:p>
              <a:p>
                <a:endParaRPr lang="ru-RU" sz="3600" b="0" i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endParaRPr>
              </a:p>
              <a:p>
                <a:r>
                  <a:rPr lang="ru-RU" b="0" i="1" dirty="0" smtClean="0">
                    <a:solidFill>
                      <a:srgbClr val="800000"/>
                    </a:solidFill>
                    <a:latin typeface="Georgia" pitchFamily="18" charset="0"/>
                  </a:rPr>
                  <a:t>–</a:t>
                </a:r>
                <a:r>
                  <a:rPr lang="ru-RU" sz="2800" b="0" i="1" dirty="0" smtClean="0">
                    <a:solidFill>
                      <a:srgbClr val="800000"/>
                    </a:solidFill>
                    <a:latin typeface="Georgia" pitchFamily="18" charset="0"/>
                  </a:rPr>
                  <a:t> </a:t>
                </a:r>
                <a:r>
                  <a:rPr lang="ru-RU" sz="2800" b="0" i="1" dirty="0" smtClean="0">
                    <a:solidFill>
                      <a:srgbClr val="800000"/>
                    </a:solidFill>
                    <a:latin typeface="Georgia" pitchFamily="18" charset="0"/>
                  </a:rPr>
                  <a:t>уравнение колебательного движения математического маятника </a:t>
                </a:r>
              </a:p>
              <a:p>
                <a:endParaRPr lang="ru-RU" b="0" i="1" dirty="0">
                  <a:solidFill>
                    <a:srgbClr val="800000"/>
                  </a:solidFill>
                  <a:latin typeface="Georgia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76672"/>
                <a:ext cx="8856984" cy="4031873"/>
              </a:xfrm>
              <a:prstGeom prst="rect">
                <a:avLst/>
              </a:prstGeom>
              <a:blipFill rotWithShape="1">
                <a:blip r:embed="rId2"/>
                <a:stretch>
                  <a:fillRect l="-2891" t="-2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10186" y="4149080"/>
                <a:ext cx="9358358" cy="15869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0" i="1" dirty="0" smtClean="0">
                    <a:solidFill>
                      <a:srgbClr val="C00000"/>
                    </a:solidFill>
                    <a:latin typeface="Georgia" pitchFamily="18" charset="0"/>
                  </a:rPr>
                  <a:t>T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3200" b="0" i="1" dirty="0" smtClean="0">
                        <a:solidFill>
                          <a:srgbClr val="C00000"/>
                        </a:solidFill>
                        <a:latin typeface="Georgia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ru-RU" sz="3200" b="0" i="1" dirty="0" smtClean="0">
                        <a:solidFill>
                          <a:srgbClr val="C00000"/>
                        </a:solidFill>
                        <a:latin typeface="Georgia" pitchFamily="18" charset="0"/>
                      </a:rPr>
                      <m:t>π</m:t>
                    </m:r>
                    <m:rad>
                      <m:radPr>
                        <m:degHide m:val="on"/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l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Georgia" pitchFamily="18" charset="0"/>
                              </a:rPr>
                              <m:t>g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200" b="0" i="1" dirty="0" smtClean="0">
                    <a:solidFill>
                      <a:srgbClr val="C00000"/>
                    </a:solidFill>
                    <a:latin typeface="Georgia" pitchFamily="18" charset="0"/>
                  </a:rPr>
                  <a:t>- </a:t>
                </a:r>
                <a:r>
                  <a:rPr lang="ru-RU" sz="3200" b="0" dirty="0" smtClean="0">
                    <a:solidFill>
                      <a:srgbClr val="C00000"/>
                    </a:solidFill>
                    <a:latin typeface="Georgia" pitchFamily="18" charset="0"/>
                  </a:rPr>
                  <a:t>период колебаний математического маятника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86" y="4149080"/>
                <a:ext cx="9358358" cy="1586909"/>
              </a:xfrm>
              <a:prstGeom prst="rect">
                <a:avLst/>
              </a:prstGeom>
              <a:blipFill rotWithShape="1">
                <a:blip r:embed="rId3"/>
                <a:stretch>
                  <a:fillRect l="-1629" b="-119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277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1116013" y="0"/>
            <a:ext cx="59085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0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Гармонические колебания</a:t>
            </a:r>
          </a:p>
        </p:txBody>
      </p:sp>
      <p:pic>
        <p:nvPicPr>
          <p:cNvPr id="101382" name="Picture 6" descr="Pendulu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781300"/>
            <a:ext cx="4594225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127126" y="707886"/>
            <a:ext cx="8857109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800" b="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Гармонические колебания </a:t>
            </a:r>
            <a:r>
              <a:rPr lang="ru-RU" sz="2800" b="0" dirty="0">
                <a:solidFill>
                  <a:srgbClr val="800000"/>
                </a:solidFill>
                <a:latin typeface="Georgia" pitchFamily="18" charset="0"/>
              </a:rPr>
              <a:t>– колебания, которые происходят под действием силы пропорциональной смещению колеблющейся точки и направленной противоположно этому смещению.</a:t>
            </a:r>
          </a:p>
        </p:txBody>
      </p: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127126" y="3135747"/>
            <a:ext cx="4084834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800" b="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Гармонические колебания </a:t>
            </a:r>
            <a:r>
              <a:rPr lang="ru-RU" sz="2800" b="0" dirty="0">
                <a:solidFill>
                  <a:srgbClr val="800000"/>
                </a:solidFill>
                <a:latin typeface="Georgia" pitchFamily="18" charset="0"/>
              </a:rPr>
              <a:t>– это </a:t>
            </a:r>
            <a:r>
              <a:rPr lang="ru-RU" sz="2800" b="0" dirty="0" smtClean="0">
                <a:solidFill>
                  <a:srgbClr val="800000"/>
                </a:solidFill>
                <a:latin typeface="Georgia" pitchFamily="18" charset="0"/>
              </a:rPr>
              <a:t>колебания, </a:t>
            </a:r>
            <a:r>
              <a:rPr lang="ru-RU" sz="2800" b="0" dirty="0">
                <a:solidFill>
                  <a:srgbClr val="800000"/>
                </a:solidFill>
                <a:latin typeface="Georgia" pitchFamily="18" charset="0"/>
              </a:rPr>
              <a:t>которые происходят по закону синуса или косинуса .</a:t>
            </a:r>
          </a:p>
        </p:txBody>
      </p:sp>
      <p:sp>
        <p:nvSpPr>
          <p:cNvPr id="101385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72450" y="6237288"/>
            <a:ext cx="688975" cy="485775"/>
          </a:xfrm>
          <a:prstGeom prst="rightArrow">
            <a:avLst>
              <a:gd name="adj1" fmla="val 50000"/>
              <a:gd name="adj2" fmla="val 35458"/>
            </a:avLst>
          </a:prstGeom>
          <a:solidFill>
            <a:srgbClr val="E7E0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843213" y="0"/>
            <a:ext cx="263546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0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Колебания</a:t>
            </a:r>
            <a:r>
              <a:rPr lang="ru-RU" sz="4000" dirty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652" y="707886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Колебания</a:t>
            </a:r>
            <a:r>
              <a:rPr lang="ru-RU" b="0" dirty="0" smtClean="0">
                <a:solidFill>
                  <a:srgbClr val="800000"/>
                </a:solidFill>
              </a:rPr>
              <a:t> — это повторяющиеся во времени изменения состояния системы. </a:t>
            </a:r>
            <a:endParaRPr lang="ru-RU" b="0" dirty="0">
              <a:solidFill>
                <a:srgbClr val="800000"/>
              </a:solidFill>
            </a:endParaRPr>
          </a:p>
        </p:txBody>
      </p:sp>
      <p:pic>
        <p:nvPicPr>
          <p:cNvPr id="7" name="Picture 13" descr="https://news2.ru/user_images/6141/1810663_14557774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86" y="2636912"/>
            <a:ext cx="3418540" cy="273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5" descr="http://www.physbook.ru/images/a/a5/Img_mex_kol-2-00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36" y="2852191"/>
            <a:ext cx="499255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http://badumka.ru/images/1254305_kolebatelnoe-dvizhenie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24399"/>
            <a:ext cx="59912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6252" y="1436583"/>
            <a:ext cx="90902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Механические колебания </a:t>
            </a:r>
            <a:r>
              <a:rPr lang="ru-RU" b="0" i="1" dirty="0" smtClean="0">
                <a:solidFill>
                  <a:srgbClr val="800000"/>
                </a:solidFill>
                <a:latin typeface="Georgia" pitchFamily="18" charset="0"/>
              </a:rPr>
              <a:t>— это механическое движение тела или системы тел, которое обладает повторяемостью во времени и происходит около положения равновесия.</a:t>
            </a:r>
            <a:endParaRPr lang="ru-RU" b="0" i="1" dirty="0">
              <a:solidFill>
                <a:srgbClr val="8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74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856984" cy="720080"/>
          </a:xfrm>
        </p:spPr>
        <p:txBody>
          <a:bodyPr/>
          <a:lstStyle/>
          <a:p>
            <a:pPr algn="ctr" eaLnBrk="1" hangingPunct="1"/>
            <a:r>
              <a:rPr lang="ru-RU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Графики смещения, скорости и ускорения</a:t>
            </a:r>
          </a:p>
        </p:txBody>
      </p:sp>
      <p:pic>
        <p:nvPicPr>
          <p:cNvPr id="60420" name="Picture 4" descr="images 1"/>
          <p:cNvPicPr>
            <a:picLocks noChangeAspect="1" noChangeArrowheads="1"/>
          </p:cNvPicPr>
          <p:nvPr/>
        </p:nvPicPr>
        <p:blipFill>
          <a:blip r:embed="rId2">
            <a:lum bright="-30000" contras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39" y="2689962"/>
            <a:ext cx="9226333" cy="376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0" y="908720"/>
                <a:ext cx="9144000" cy="1846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i="1" dirty="0" smtClean="0">
                    <a:solidFill>
                      <a:srgbClr val="7030A0"/>
                    </a:solidFill>
                    <a:latin typeface="Georgia" pitchFamily="18" charset="0"/>
                  </a:rPr>
                  <a:t>x=</a:t>
                </a:r>
                <a:r>
                  <a:rPr lang="ru-RU" sz="3000" i="1" dirty="0" smtClean="0">
                    <a:solidFill>
                      <a:srgbClr val="7030A0"/>
                    </a:solidFill>
                    <a:latin typeface="Georgia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3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𝒎</m:t>
                        </m:r>
                      </m:sub>
                    </m:sSub>
                    <m:func>
                      <m:funcPr>
                        <m:ctrlPr>
                          <a:rPr lang="en-US" sz="300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3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𝐬𝐢𝐧</m:t>
                        </m:r>
                      </m:fName>
                      <m:e>
                        <m:d>
                          <m:dPr>
                            <m:ctrlPr>
                              <a:rPr lang="en-US" sz="300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0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𝝎</m:t>
                            </m:r>
                            <m:r>
                              <a:rPr lang="en-US" sz="30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𝒕</m:t>
                            </m:r>
                            <m:r>
                              <a:rPr lang="en-US" sz="30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00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000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  <m:t>𝝋</m:t>
                                </m:r>
                              </m:e>
                              <m:sub>
                                <m:r>
                                  <a:rPr lang="en-US" sz="3000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𝒐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sz="3000" i="1" dirty="0" smtClean="0">
                  <a:solidFill>
                    <a:srgbClr val="7030A0"/>
                  </a:solidFill>
                  <a:latin typeface="Georgia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sz="3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ru-RU" sz="3000" i="1" dirty="0" smtClean="0">
                    <a:solidFill>
                      <a:srgbClr val="7030A0"/>
                    </a:solidFill>
                    <a:latin typeface="Georgia" pitchFamily="18" charset="0"/>
                  </a:rPr>
                  <a:t> </a:t>
                </a:r>
                <a:r>
                  <a:rPr lang="en-US" sz="3000" i="1" dirty="0" smtClean="0">
                    <a:solidFill>
                      <a:srgbClr val="7030A0"/>
                    </a:solidFill>
                    <a:latin typeface="Georgia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3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sz="3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sz="3000" i="1" dirty="0">
                    <a:solidFill>
                      <a:srgbClr val="7030A0"/>
                    </a:solidFill>
                    <a:latin typeface="Georgia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𝝎</m:t>
                        </m:r>
                        <m:r>
                          <a:rPr lang="en-US" sz="30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𝒕</m:t>
                        </m:r>
                        <m:r>
                          <a:rPr lang="en-US" sz="30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30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0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𝝋</m:t>
                            </m:r>
                          </m:e>
                          <m:sub>
                            <m:r>
                              <a:rPr lang="en-US" sz="30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𝒐</m:t>
                            </m:r>
                          </m:sub>
                        </m:sSub>
                      </m:e>
                    </m:d>
                  </m:oMath>
                </a14:m>
                <a:endParaRPr lang="en-US" sz="3000" i="1" dirty="0" smtClean="0">
                  <a:solidFill>
                    <a:srgbClr val="7030A0"/>
                  </a:solidFill>
                  <a:latin typeface="Georgia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3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</m:sub>
                    </m:sSub>
                    <m:r>
                      <a:rPr lang="ru-RU" sz="3000" b="1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000" i="1" dirty="0">
                    <a:solidFill>
                      <a:srgbClr val="7030A0"/>
                    </a:solidFill>
                    <a:latin typeface="Georgia" pitchFamily="18" charset="0"/>
                  </a:rPr>
                  <a:t>=</a:t>
                </a:r>
                <a:r>
                  <a:rPr lang="ru-RU" sz="3000" i="1" dirty="0" smtClean="0">
                    <a:solidFill>
                      <a:srgbClr val="7030A0"/>
                    </a:solidFill>
                    <a:latin typeface="Georgia" pitchFamily="18" charset="0"/>
                  </a:rPr>
                  <a:t> </a:t>
                </a:r>
                <a:r>
                  <a:rPr lang="en-US" sz="3000" i="1" dirty="0" smtClean="0">
                    <a:solidFill>
                      <a:srgbClr val="7030A0"/>
                    </a:solidFill>
                    <a:latin typeface="Georgia" pitchFamily="18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3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sz="3000" i="1" dirty="0" smtClean="0">
                    <a:solidFill>
                      <a:srgbClr val="7030A0"/>
                    </a:solidFill>
                    <a:latin typeface="Georgia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a:rPr lang="en-US" sz="3000" b="1" i="1" smtClean="0">
                        <a:solidFill>
                          <a:srgbClr val="7030A0"/>
                        </a:solidFill>
                        <a:latin typeface="Cambria Math"/>
                      </a:rPr>
                      <m:t>𝒊𝒏</m:t>
                    </m:r>
                    <m:d>
                      <m:dPr>
                        <m:ctrlP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𝝎</m:t>
                        </m:r>
                        <m:r>
                          <a:rPr lang="en-US" sz="30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𝒕</m:t>
                        </m:r>
                        <m:r>
                          <a:rPr lang="en-US" sz="30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30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0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𝝋</m:t>
                            </m:r>
                          </m:e>
                          <m:sub>
                            <m:r>
                              <a:rPr lang="en-US" sz="30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𝒐</m:t>
                            </m:r>
                          </m:sub>
                        </m:sSub>
                      </m:e>
                    </m:d>
                  </m:oMath>
                </a14:m>
                <a:endParaRPr lang="en-US" sz="3000" i="1" dirty="0" smtClean="0">
                  <a:solidFill>
                    <a:srgbClr val="800000"/>
                  </a:solidFill>
                  <a:latin typeface="Georgia" pitchFamily="18" charset="0"/>
                </a:endParaRPr>
              </a:p>
              <a:p>
                <a:endParaRPr lang="ru-RU" b="0" i="1" dirty="0">
                  <a:latin typeface="Georgia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08720"/>
                <a:ext cx="9144000" cy="1846659"/>
              </a:xfrm>
              <a:prstGeom prst="rect">
                <a:avLst/>
              </a:prstGeom>
              <a:blipFill rotWithShape="1">
                <a:blip r:embed="rId3"/>
                <a:stretch>
                  <a:fillRect l="-1533" t="-39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857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2"/>
          <p:cNvSpPr>
            <a:spLocks noGrp="1" noChangeArrowheads="1"/>
          </p:cNvSpPr>
          <p:nvPr>
            <p:ph type="title"/>
          </p:nvPr>
        </p:nvSpPr>
        <p:spPr>
          <a:xfrm>
            <a:off x="107504" y="609600"/>
            <a:ext cx="8928992" cy="1143000"/>
          </a:xfrm>
        </p:spPr>
        <p:txBody>
          <a:bodyPr/>
          <a:lstStyle/>
          <a:p>
            <a:pPr algn="ctr" eaLnBrk="1" hangingPunct="1"/>
            <a:r>
              <a:rPr lang="ru-RU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Основное уравнение динамики гармонических</a:t>
            </a:r>
            <a:r>
              <a:rPr lang="ru-RU" sz="2800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колебаний</a:t>
            </a:r>
            <a:r>
              <a:rPr lang="ru-RU" sz="3200" u="sng" dirty="0" smtClean="0">
                <a:solidFill>
                  <a:srgbClr val="800000"/>
                </a:solidFill>
              </a:rPr>
              <a:t/>
            </a:r>
            <a:br>
              <a:rPr lang="ru-RU" sz="3200" u="sng" dirty="0" smtClean="0">
                <a:solidFill>
                  <a:srgbClr val="800000"/>
                </a:solidFill>
              </a:rPr>
            </a:br>
            <a:endParaRPr lang="ru-RU" sz="3200" u="sng" dirty="0" smtClean="0">
              <a:solidFill>
                <a:srgbClr val="8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9512" y="1484784"/>
                <a:ext cx="8712968" cy="4824536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ru-RU" sz="2400" dirty="0" smtClean="0">
                    <a:solidFill>
                      <a:srgbClr val="800000"/>
                    </a:solidFill>
                    <a:latin typeface="Georgia" pitchFamily="18" charset="0"/>
                  </a:rPr>
                  <a:t>Второй закон Ньютона позволяет, в общем виде, записать связь между силой и ускорением, при прямолинейных гармонических колебаниях материальной точки (или тела) с массой </a:t>
                </a:r>
                <a:r>
                  <a:rPr lang="en-US" sz="2400" i="1" dirty="0" smtClean="0">
                    <a:solidFill>
                      <a:srgbClr val="800000"/>
                    </a:solidFill>
                    <a:latin typeface="Georgia" pitchFamily="18" charset="0"/>
                  </a:rPr>
                  <a:t>m</a:t>
                </a:r>
                <a:r>
                  <a:rPr lang="ru-RU" sz="2400" dirty="0" smtClean="0">
                    <a:solidFill>
                      <a:srgbClr val="800000"/>
                    </a:solidFill>
                    <a:latin typeface="Georgia" pitchFamily="18" charset="0"/>
                  </a:rPr>
                  <a:t>.</a:t>
                </a:r>
                <a:endParaRPr lang="en-US" sz="2400" dirty="0" smtClean="0">
                  <a:solidFill>
                    <a:srgbClr val="800000"/>
                  </a:solidFill>
                  <a:latin typeface="Georgia" pitchFamily="18" charset="0"/>
                </a:endParaRPr>
              </a:p>
              <a:p>
                <a:pPr marL="0" indent="0" eaLnBrk="1" hangingPunct="1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3600" i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= ma= - m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600" i="1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𝑚</m:t>
                        </m:r>
                      </m:sub>
                    </m:sSub>
                    <m:sSup>
                      <m:sSupPr>
                        <m:ctrlPr>
                          <a:rPr lang="en-US" sz="3600" i="1" dirty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600" i="1" dirty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Georgia" pitchFamily="18" charset="0"/>
                            <a:ea typeface="Cambria Math"/>
                          </a:rPr>
                          <m:t>ω</m:t>
                        </m:r>
                      </m:e>
                      <m:sup>
                        <m:r>
                          <a:rPr lang="en-US" sz="3600" i="1" dirty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i="1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sz="3600" i="1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sz="3600" i="1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3600" i="1">
                                <a:solidFill>
                                  <a:srgbClr val="8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8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8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𝑜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600" i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=</a:t>
                </a:r>
                <a:r>
                  <a:rPr lang="en-US" sz="3600" i="1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 - 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600" i="1" dirty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Georgia" pitchFamily="18" charset="0"/>
                            <a:ea typeface="Cambria Math"/>
                          </a:rPr>
                          <m:t>ω</m:t>
                        </m:r>
                      </m:e>
                      <m:sup>
                        <m:r>
                          <a:rPr lang="en-US" sz="3600" i="1" dirty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i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x</a:t>
                </a:r>
                <a:endParaRPr lang="ru-RU" sz="3600" dirty="0" smtClean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endParaRPr>
              </a:p>
              <a:p>
                <a:pPr marL="0" indent="0" eaLnBrk="1" hangingPunct="1">
                  <a:buNone/>
                </a:pPr>
                <a:r>
                  <a:rPr lang="ru-RU" sz="2400" dirty="0" smtClean="0">
                    <a:solidFill>
                      <a:srgbClr val="800000"/>
                    </a:solidFill>
                    <a:latin typeface="Georgia" pitchFamily="18" charset="0"/>
                  </a:rPr>
                  <a:t>Отсюда следует, что сила </a:t>
                </a:r>
                <a:r>
                  <a:rPr lang="en-US" sz="2400" i="1" dirty="0" smtClean="0">
                    <a:solidFill>
                      <a:srgbClr val="800000"/>
                    </a:solidFill>
                    <a:latin typeface="Georgia" pitchFamily="18" charset="0"/>
                  </a:rPr>
                  <a:t>F</a:t>
                </a:r>
                <a:r>
                  <a:rPr lang="en-US" sz="2400" dirty="0" smtClean="0">
                    <a:solidFill>
                      <a:srgbClr val="800000"/>
                    </a:solidFill>
                    <a:latin typeface="Georgia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800000"/>
                    </a:solidFill>
                    <a:latin typeface="Georgia" pitchFamily="18" charset="0"/>
                  </a:rPr>
                  <a:t>пропорциональна </a:t>
                </a:r>
                <a:r>
                  <a:rPr lang="ru-RU" sz="2400" i="1" dirty="0" smtClean="0">
                    <a:solidFill>
                      <a:srgbClr val="800000"/>
                    </a:solidFill>
                    <a:latin typeface="Georgia" pitchFamily="18" charset="0"/>
                  </a:rPr>
                  <a:t>х</a:t>
                </a:r>
                <a:r>
                  <a:rPr lang="ru-RU" sz="2400" dirty="0" smtClean="0">
                    <a:solidFill>
                      <a:srgbClr val="800000"/>
                    </a:solidFill>
                    <a:latin typeface="Georgia" pitchFamily="18" charset="0"/>
                  </a:rPr>
                  <a:t> и всегда направлена к положению равновесия (поэтому ее и называют возвращающей силой).</a:t>
                </a:r>
              </a:p>
              <a:p>
                <a:pPr marL="0" indent="0" eaLnBrk="1" hangingPunct="1">
                  <a:buNone/>
                </a:pPr>
                <a:r>
                  <a:rPr lang="ru-RU" sz="2400" dirty="0" smtClean="0">
                    <a:solidFill>
                      <a:srgbClr val="800000"/>
                    </a:solidFill>
                    <a:latin typeface="Georgia" pitchFamily="18" charset="0"/>
                  </a:rPr>
                  <a:t> Период и фаза силы совпадают с периодом и фазой ускорения.</a:t>
                </a:r>
              </a:p>
              <a:p>
                <a:pPr eaLnBrk="1" hangingPunct="1"/>
                <a:endParaRPr lang="ru-RU" sz="2000" b="1" dirty="0" smtClean="0"/>
              </a:p>
            </p:txBody>
          </p:sp>
        </mc:Choice>
        <mc:Fallback xmlns="">
          <p:sp>
            <p:nvSpPr>
              <p:cNvPr id="819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9512" y="1484784"/>
                <a:ext cx="8712968" cy="4824536"/>
              </a:xfrm>
              <a:blipFill rotWithShape="1">
                <a:blip r:embed="rId2"/>
                <a:stretch>
                  <a:fillRect l="-1049" t="-1011" r="-16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14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11560" y="37578"/>
            <a:ext cx="73761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b="0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Свободные и </a:t>
            </a:r>
            <a:r>
              <a:rPr lang="ru-RU" sz="3600" b="0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затухающие </a:t>
            </a:r>
            <a:r>
              <a:rPr lang="ru-RU" sz="3600" b="0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колебания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07504" y="683909"/>
                <a:ext cx="8928992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0" dirty="0" smtClean="0">
                    <a:solidFill>
                      <a:srgbClr val="6C0000"/>
                    </a:solidFill>
                    <a:latin typeface="Georgia" pitchFamily="18" charset="0"/>
                  </a:rPr>
                  <a:t>Система </a:t>
                </a:r>
                <a:r>
                  <a:rPr lang="ru-RU" b="0" dirty="0">
                    <a:solidFill>
                      <a:srgbClr val="6C0000"/>
                    </a:solidFill>
                    <a:latin typeface="Georgia" pitchFamily="18" charset="0"/>
                  </a:rPr>
                  <a:t>совершает </a:t>
                </a:r>
                <a:r>
                  <a:rPr lang="ru-RU" b="0" i="1" dirty="0">
                    <a:solidFill>
                      <a:srgbClr val="6C0000"/>
                    </a:solidFill>
                    <a:latin typeface="Georgia" pitchFamily="18" charset="0"/>
                  </a:rPr>
                  <a:t>свободные колебания</a:t>
                </a:r>
                <a:r>
                  <a:rPr lang="ru-RU" b="0" dirty="0">
                    <a:solidFill>
                      <a:srgbClr val="6C0000"/>
                    </a:solidFill>
                    <a:latin typeface="Georgia" pitchFamily="18" charset="0"/>
                  </a:rPr>
                  <a:t>, если она однократно выведена из </a:t>
                </a:r>
                <a:r>
                  <a:rPr lang="ru-RU" b="0" dirty="0" smtClean="0">
                    <a:solidFill>
                      <a:srgbClr val="6C0000"/>
                    </a:solidFill>
                    <a:latin typeface="Georgia" pitchFamily="18" charset="0"/>
                  </a:rPr>
                  <a:t>положения </a:t>
                </a:r>
                <a:r>
                  <a:rPr lang="ru-RU" b="0" dirty="0">
                    <a:solidFill>
                      <a:srgbClr val="6C0000"/>
                    </a:solidFill>
                    <a:latin typeface="Georgia" pitchFamily="18" charset="0"/>
                  </a:rPr>
                  <a:t>равновесия и в дальнейшем предоставлена сама себе</a:t>
                </a:r>
                <a:r>
                  <a:rPr lang="ru-RU" b="0" dirty="0" smtClean="0">
                    <a:solidFill>
                      <a:srgbClr val="6C0000"/>
                    </a:solidFill>
                    <a:latin typeface="Georgia" pitchFamily="18" charset="0"/>
                  </a:rPr>
                  <a:t>.</a:t>
                </a:r>
                <a:r>
                  <a:rPr lang="ru-RU" dirty="0"/>
                  <a:t> </a:t>
                </a:r>
                <a:endParaRPr lang="ru-RU" dirty="0" smtClean="0"/>
              </a:p>
              <a:p>
                <a:r>
                  <a:rPr lang="ru-RU" i="1" dirty="0" smtClean="0">
                    <a:solidFill>
                      <a:srgbClr val="002060"/>
                    </a:solidFill>
                    <a:latin typeface="Georgia" pitchFamily="18" charset="0"/>
                  </a:rPr>
                  <a:t>Частота</a:t>
                </a:r>
                <a:r>
                  <a:rPr lang="ru-RU" i="1" dirty="0">
                    <a:solidFill>
                      <a:srgbClr val="002060"/>
                    </a:solidFill>
                    <a:latin typeface="Georgia" pitchFamily="18" charset="0"/>
                  </a:rPr>
                  <a:t>, с которой совершаются свободные колебания, называется </a:t>
                </a:r>
                <a:r>
                  <a:rPr lang="ru-RU" i="1" u="sng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собственной частотой </a:t>
                </a:r>
                <a:r>
                  <a:rPr lang="ru-RU" i="1" dirty="0">
                    <a:solidFill>
                      <a:srgbClr val="002060"/>
                    </a:solidFill>
                    <a:latin typeface="Georgia" pitchFamily="18" charset="0"/>
                  </a:rPr>
                  <a:t>колебательной системы</a:t>
                </a:r>
                <a:r>
                  <a:rPr lang="ru-RU" i="1" dirty="0" smtClean="0">
                    <a:solidFill>
                      <a:srgbClr val="002060"/>
                    </a:solidFill>
                    <a:latin typeface="Georgia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l-GR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ru-RU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b="0" i="1" dirty="0" smtClean="0">
                    <a:solidFill>
                      <a:srgbClr val="800000"/>
                    </a:solidFill>
                    <a:latin typeface="Georgia" pitchFamily="18" charset="0"/>
                  </a:rPr>
                  <a:t>- </a:t>
                </a:r>
                <a:r>
                  <a:rPr lang="ru-RU" sz="2000" b="0" dirty="0" smtClean="0">
                    <a:solidFill>
                      <a:srgbClr val="800000"/>
                    </a:solidFill>
                    <a:latin typeface="Georgia" pitchFamily="18" charset="0"/>
                  </a:rPr>
                  <a:t>собственная частота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b="0" i="1" smtClean="0">
                            <a:solidFill>
                              <a:srgbClr val="800000"/>
                            </a:solidFill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ru-RU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b="0" dirty="0" smtClean="0">
                    <a:solidFill>
                      <a:srgbClr val="800000"/>
                    </a:solidFill>
                    <a:latin typeface="Georgia" pitchFamily="18" charset="0"/>
                  </a:rPr>
                  <a:t> -</a:t>
                </a:r>
                <a:r>
                  <a:rPr lang="ru-RU" sz="2000" b="0" dirty="0" smtClean="0">
                    <a:solidFill>
                      <a:srgbClr val="800000"/>
                    </a:solidFill>
                    <a:latin typeface="Georgia" pitchFamily="18" charset="0"/>
                  </a:rPr>
                  <a:t>собственная циклическая частота</a:t>
                </a:r>
              </a:p>
              <a:p>
                <a:r>
                  <a:rPr lang="ru-RU" b="0" dirty="0" smtClean="0">
                    <a:solidFill>
                      <a:srgbClr val="800000"/>
                    </a:solidFill>
                  </a:rPr>
                  <a:t>При </a:t>
                </a:r>
                <a:r>
                  <a:rPr lang="ru-RU" b="0" dirty="0">
                    <a:solidFill>
                      <a:srgbClr val="800000"/>
                    </a:solidFill>
                  </a:rPr>
                  <a:t>отсутствии трения свободные колебания являются </a:t>
                </a:r>
                <a:r>
                  <a:rPr lang="ru-RU" b="0" dirty="0" smtClean="0">
                    <a:solidFill>
                      <a:srgbClr val="800000"/>
                    </a:solidFill>
                  </a:rPr>
                  <a:t>незатухающими</a:t>
                </a:r>
                <a:r>
                  <a:rPr lang="ru-RU" b="0" dirty="0">
                    <a:solidFill>
                      <a:srgbClr val="800000"/>
                    </a:solidFill>
                  </a:rPr>
                  <a:t>, т. е. имеют постоянную амплитуду и длятся неограниченно долго. </a:t>
                </a:r>
                <a:endParaRPr lang="ru-RU" b="0" dirty="0" smtClean="0">
                  <a:solidFill>
                    <a:srgbClr val="800000"/>
                  </a:solidFill>
                </a:endParaRPr>
              </a:p>
              <a:p>
                <a:r>
                  <a:rPr lang="ru-RU" b="0" dirty="0" smtClean="0">
                    <a:solidFill>
                      <a:srgbClr val="800000"/>
                    </a:solidFill>
                  </a:rPr>
                  <a:t>В </a:t>
                </a:r>
                <a:r>
                  <a:rPr lang="ru-RU" b="0" dirty="0">
                    <a:solidFill>
                      <a:srgbClr val="800000"/>
                    </a:solidFill>
                  </a:rPr>
                  <a:t>реальных колебательных системах всегда присутствует трение, поэтому свободные колебания постепенно </a:t>
                </a:r>
                <a:r>
                  <a:rPr lang="ru-RU" b="0" dirty="0" smtClean="0">
                    <a:solidFill>
                      <a:srgbClr val="800000"/>
                    </a:solidFill>
                  </a:rPr>
                  <a:t>затухают.</a:t>
                </a:r>
                <a:endParaRPr lang="ru-RU" b="0" dirty="0">
                  <a:solidFill>
                    <a:srgbClr val="800000"/>
                  </a:solidFill>
                  <a:latin typeface="Georgia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83909"/>
                <a:ext cx="8928992" cy="4893647"/>
              </a:xfrm>
              <a:prstGeom prst="rect">
                <a:avLst/>
              </a:prstGeom>
              <a:blipFill rotWithShape="1">
                <a:blip r:embed="rId2"/>
                <a:stretch>
                  <a:fillRect l="-1093" t="-996" b="-18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411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1116013" y="0"/>
            <a:ext cx="58528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0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Затухающие колебания</a:t>
            </a:r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88672" y="1086644"/>
            <a:ext cx="3960812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 b="0" dirty="0">
                <a:solidFill>
                  <a:srgbClr val="800000"/>
                </a:solidFill>
                <a:latin typeface="Georgia" pitchFamily="18" charset="0"/>
              </a:rPr>
              <a:t>Причина затухания колебаний – </a:t>
            </a:r>
            <a:r>
              <a:rPr lang="ru-RU" sz="2800" b="0" i="1" dirty="0">
                <a:solidFill>
                  <a:srgbClr val="800000"/>
                </a:solidFill>
                <a:latin typeface="Georgia" pitchFamily="18" charset="0"/>
              </a:rPr>
              <a:t>силы сопротивления.</a:t>
            </a:r>
          </a:p>
        </p:txBody>
      </p:sp>
      <p:pic>
        <p:nvPicPr>
          <p:cNvPr id="103435" name="Picture 11" descr="spri"/>
          <p:cNvPicPr>
            <a:picLocks noChangeAspect="1" noChangeArrowheads="1" noCrop="1"/>
          </p:cNvPicPr>
          <p:nvPr/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288" y="1125538"/>
            <a:ext cx="4320887" cy="323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454" name="Group 30"/>
          <p:cNvGrpSpPr>
            <a:grpSpLocks/>
          </p:cNvGrpSpPr>
          <p:nvPr/>
        </p:nvGrpSpPr>
        <p:grpSpPr bwMode="auto">
          <a:xfrm>
            <a:off x="250825" y="3573463"/>
            <a:ext cx="4743450" cy="2879725"/>
            <a:chOff x="158" y="2251"/>
            <a:chExt cx="2988" cy="1814"/>
          </a:xfrm>
        </p:grpSpPr>
        <p:sp>
          <p:nvSpPr>
            <p:cNvPr id="103431" name="Line 7"/>
            <p:cNvSpPr>
              <a:spLocks noChangeShapeType="1"/>
            </p:cNvSpPr>
            <p:nvPr/>
          </p:nvSpPr>
          <p:spPr bwMode="auto">
            <a:xfrm flipV="1">
              <a:off x="421" y="2342"/>
              <a:ext cx="0" cy="172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32" name="Line 8"/>
            <p:cNvSpPr>
              <a:spLocks noChangeShapeType="1"/>
            </p:cNvSpPr>
            <p:nvPr/>
          </p:nvSpPr>
          <p:spPr bwMode="auto">
            <a:xfrm>
              <a:off x="421" y="3294"/>
              <a:ext cx="267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45" name="Text Box 21"/>
            <p:cNvSpPr txBox="1">
              <a:spLocks noChangeArrowheads="1"/>
            </p:cNvSpPr>
            <p:nvPr/>
          </p:nvSpPr>
          <p:spPr bwMode="auto">
            <a:xfrm>
              <a:off x="158" y="2251"/>
              <a:ext cx="24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0" i="1" dirty="0" smtClean="0"/>
                <a:t>x</a:t>
              </a:r>
              <a:endParaRPr lang="ru-RU" sz="3600" b="0" i="1" dirty="0"/>
            </a:p>
          </p:txBody>
        </p:sp>
        <p:sp>
          <p:nvSpPr>
            <p:cNvPr id="103446" name="Text Box 22"/>
            <p:cNvSpPr txBox="1">
              <a:spLocks noChangeArrowheads="1"/>
            </p:cNvSpPr>
            <p:nvPr/>
          </p:nvSpPr>
          <p:spPr bwMode="auto">
            <a:xfrm>
              <a:off x="2967" y="3294"/>
              <a:ext cx="17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 i="1" dirty="0"/>
                <a:t>t</a:t>
              </a:r>
              <a:endParaRPr lang="ru-RU" sz="2800" b="0" i="1" dirty="0"/>
            </a:p>
          </p:txBody>
        </p:sp>
        <p:sp>
          <p:nvSpPr>
            <p:cNvPr id="103447" name="Text Box 23"/>
            <p:cNvSpPr txBox="1">
              <a:spLocks noChangeArrowheads="1"/>
            </p:cNvSpPr>
            <p:nvPr/>
          </p:nvSpPr>
          <p:spPr bwMode="auto">
            <a:xfrm>
              <a:off x="202" y="3158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0</a:t>
              </a:r>
              <a:endParaRPr lang="ru-RU"/>
            </a:p>
          </p:txBody>
        </p:sp>
        <p:sp>
          <p:nvSpPr>
            <p:cNvPr id="103451" name="Freeform 27"/>
            <p:cNvSpPr>
              <a:spLocks/>
            </p:cNvSpPr>
            <p:nvPr/>
          </p:nvSpPr>
          <p:spPr bwMode="auto">
            <a:xfrm>
              <a:off x="431" y="2533"/>
              <a:ext cx="2172" cy="1310"/>
            </a:xfrm>
            <a:custGeom>
              <a:avLst/>
              <a:gdLst>
                <a:gd name="T0" fmla="*/ 0 w 2172"/>
                <a:gd name="T1" fmla="*/ 753 h 1310"/>
                <a:gd name="T2" fmla="*/ 209 w 2172"/>
                <a:gd name="T3" fmla="*/ 84 h 1310"/>
                <a:gd name="T4" fmla="*/ 636 w 2172"/>
                <a:gd name="T5" fmla="*/ 1257 h 1310"/>
                <a:gd name="T6" fmla="*/ 1034 w 2172"/>
                <a:gd name="T7" fmla="*/ 404 h 1310"/>
                <a:gd name="T8" fmla="*/ 1360 w 2172"/>
                <a:gd name="T9" fmla="*/ 980 h 1310"/>
                <a:gd name="T10" fmla="*/ 1702 w 2172"/>
                <a:gd name="T11" fmla="*/ 610 h 1310"/>
                <a:gd name="T12" fmla="*/ 1958 w 2172"/>
                <a:gd name="T13" fmla="*/ 831 h 1310"/>
                <a:gd name="T14" fmla="*/ 2172 w 2172"/>
                <a:gd name="T15" fmla="*/ 703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72" h="1310">
                  <a:moveTo>
                    <a:pt x="0" y="753"/>
                  </a:moveTo>
                  <a:cubicBezTo>
                    <a:pt x="35" y="642"/>
                    <a:pt x="103" y="0"/>
                    <a:pt x="209" y="84"/>
                  </a:cubicBezTo>
                  <a:cubicBezTo>
                    <a:pt x="315" y="168"/>
                    <a:pt x="498" y="1204"/>
                    <a:pt x="636" y="1257"/>
                  </a:cubicBezTo>
                  <a:cubicBezTo>
                    <a:pt x="774" y="1310"/>
                    <a:pt x="913" y="450"/>
                    <a:pt x="1034" y="404"/>
                  </a:cubicBezTo>
                  <a:cubicBezTo>
                    <a:pt x="1155" y="358"/>
                    <a:pt x="1249" y="946"/>
                    <a:pt x="1360" y="980"/>
                  </a:cubicBezTo>
                  <a:cubicBezTo>
                    <a:pt x="1471" y="1014"/>
                    <a:pt x="1602" y="635"/>
                    <a:pt x="1702" y="610"/>
                  </a:cubicBezTo>
                  <a:cubicBezTo>
                    <a:pt x="1802" y="585"/>
                    <a:pt x="1880" y="816"/>
                    <a:pt x="1958" y="831"/>
                  </a:cubicBezTo>
                  <a:cubicBezTo>
                    <a:pt x="2036" y="846"/>
                    <a:pt x="2127" y="730"/>
                    <a:pt x="2172" y="703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https://otvet.imgsmail.ru/download/62604757_f3d275a313cc94c0f9b6e324ed792e24_8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7926779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93096"/>
            <a:ext cx="301124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73002" y="2511574"/>
            <a:ext cx="17526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 bwMode="auto">
          <a:xfrm>
            <a:off x="3059832" y="2686522"/>
            <a:ext cx="504056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Прямая со стрелкой 8"/>
          <p:cNvCxnSpPr/>
          <p:nvPr/>
        </p:nvCxnSpPr>
        <p:spPr bwMode="auto">
          <a:xfrm flipV="1">
            <a:off x="3059832" y="908720"/>
            <a:ext cx="0" cy="31543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7998279" y="1897876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endParaRPr lang="ru-RU" sz="44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34028" y="433547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x</a:t>
            </a:r>
            <a:endParaRPr lang="ru-RU" sz="44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0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11560" y="37578"/>
            <a:ext cx="77612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b="0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Свободные и вынужденные колебания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414" y="683909"/>
            <a:ext cx="8904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Вынужденные колебания </a:t>
            </a:r>
            <a:r>
              <a:rPr lang="ru-RU" b="0" i="1" dirty="0">
                <a:solidFill>
                  <a:srgbClr val="800000"/>
                </a:solidFill>
                <a:latin typeface="Georgia" pitchFamily="18" charset="0"/>
              </a:rPr>
              <a:t>— это колебания, совершаемые системой под воздействием </a:t>
            </a:r>
            <a:r>
              <a:rPr lang="ru-RU" b="0" i="1" dirty="0" smtClean="0">
                <a:solidFill>
                  <a:srgbClr val="800000"/>
                </a:solidFill>
                <a:latin typeface="Georgia" pitchFamily="18" charset="0"/>
              </a:rPr>
              <a:t>внешней </a:t>
            </a:r>
            <a:r>
              <a:rPr lang="ru-RU" b="0" i="1" dirty="0">
                <a:solidFill>
                  <a:srgbClr val="800000"/>
                </a:solidFill>
                <a:latin typeface="Georgia" pitchFamily="18" charset="0"/>
              </a:rPr>
              <a:t>силы F(t), периодически изменяющейся во времени </a:t>
            </a:r>
            <a:r>
              <a:rPr lang="ru-RU" b="0" i="1" dirty="0" smtClean="0">
                <a:solidFill>
                  <a:srgbClr val="800000"/>
                </a:solidFill>
                <a:latin typeface="Georgia" pitchFamily="18" charset="0"/>
              </a:rPr>
              <a:t>(</a:t>
            </a:r>
            <a:r>
              <a:rPr lang="ru-RU" b="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вынуждающей </a:t>
            </a:r>
            <a:r>
              <a:rPr lang="ru-RU" b="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силы</a:t>
            </a:r>
            <a:r>
              <a:rPr lang="ru-RU" b="0" i="1" dirty="0" smtClean="0">
                <a:solidFill>
                  <a:srgbClr val="800000"/>
                </a:solidFill>
                <a:latin typeface="Georgia" pitchFamily="18" charset="0"/>
              </a:rPr>
              <a:t>).</a:t>
            </a:r>
          </a:p>
        </p:txBody>
      </p:sp>
      <p:pic>
        <p:nvPicPr>
          <p:cNvPr id="107522" name="Picture 2" descr="http://fizmat.by/pic/PHYS/page101/im1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65395"/>
            <a:ext cx="7861131" cy="427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8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11560" y="37578"/>
            <a:ext cx="77612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b="0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Свободные и вынужденные колебания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414" y="683909"/>
                <a:ext cx="8904073" cy="5970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0" dirty="0" smtClean="0">
                    <a:solidFill>
                      <a:srgbClr val="800000"/>
                    </a:solidFill>
                    <a:latin typeface="Georgia" pitchFamily="18" charset="0"/>
                  </a:rPr>
                  <a:t>Предположим</a:t>
                </a:r>
                <a:r>
                  <a:rPr lang="ru-RU" b="0" dirty="0">
                    <a:solidFill>
                      <a:srgbClr val="800000"/>
                    </a:solidFill>
                    <a:latin typeface="Georgia" pitchFamily="18" charset="0"/>
                  </a:rPr>
                  <a:t>, что собственная частота колебаний системы </a:t>
                </a:r>
                <a:r>
                  <a:rPr lang="ru-RU" b="0" dirty="0" smtClean="0">
                    <a:solidFill>
                      <a:srgbClr val="800000"/>
                    </a:solidFill>
                    <a:latin typeface="Georgia" pitchFamily="18" charset="0"/>
                  </a:rPr>
                  <a:t>равна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ru-RU" b="0" i="1" dirty="0">
                            <a:solidFill>
                              <a:srgbClr val="800000"/>
                            </a:solidFill>
                            <a:latin typeface="Georgia" pitchFamily="18" charset="0"/>
                          </a:rPr>
                          <m:t>ω</m:t>
                        </m:r>
                      </m:e>
                      <m:sub>
                        <m:r>
                          <a:rPr lang="ru-RU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b="0" dirty="0" smtClean="0">
                    <a:solidFill>
                      <a:srgbClr val="800000"/>
                    </a:solidFill>
                    <a:latin typeface="Georgia" pitchFamily="18" charset="0"/>
                  </a:rPr>
                  <a:t> , </a:t>
                </a:r>
                <a:r>
                  <a:rPr lang="ru-RU" b="0" dirty="0">
                    <a:solidFill>
                      <a:srgbClr val="800000"/>
                    </a:solidFill>
                    <a:latin typeface="Georgia" pitchFamily="18" charset="0"/>
                  </a:rPr>
                  <a:t>а вынуждающая сила зависит от времени по гармоническому закону: </a:t>
                </a:r>
                <a:endParaRPr lang="ru-RU" b="0" dirty="0" smtClean="0">
                  <a:solidFill>
                    <a:srgbClr val="800000"/>
                  </a:solidFill>
                  <a:latin typeface="Georgia" pitchFamily="18" charset="0"/>
                </a:endParaRPr>
              </a:p>
              <a:p>
                <a:r>
                  <a:rPr lang="ru-RU" b="0" i="1" dirty="0" smtClean="0">
                    <a:solidFill>
                      <a:srgbClr val="800000"/>
                    </a:solidFill>
                    <a:latin typeface="Georgia" pitchFamily="18" charset="0"/>
                  </a:rPr>
                  <a:t>F(t</a:t>
                </a:r>
                <a:r>
                  <a:rPr lang="ru-RU" b="0" i="1" dirty="0">
                    <a:solidFill>
                      <a:srgbClr val="800000"/>
                    </a:solidFill>
                    <a:latin typeface="Georgia" pitchFamily="18" charset="0"/>
                  </a:rPr>
                  <a:t>) = </a:t>
                </a:r>
                <a:r>
                  <a:rPr lang="ru-RU" b="0" i="1" dirty="0" smtClean="0">
                    <a:solidFill>
                      <a:srgbClr val="8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0" i="1">
                            <a:solidFill>
                              <a:srgbClr val="8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ru-RU" b="0" i="1" dirty="0">
                            <a:solidFill>
                              <a:srgbClr val="800000"/>
                            </a:solidFill>
                            <a:latin typeface="Georgia" pitchFamily="18" charset="0"/>
                          </a:rPr>
                          <m:t>F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ru-RU" b="0" i="1" dirty="0">
                    <a:solidFill>
                      <a:srgbClr val="800000"/>
                    </a:solidFill>
                    <a:latin typeface="Georgia" pitchFamily="18" charset="0"/>
                  </a:rPr>
                  <a:t> </a:t>
                </a:r>
                <a:r>
                  <a:rPr lang="ru-RU" b="0" i="1" dirty="0" err="1">
                    <a:solidFill>
                      <a:srgbClr val="800000"/>
                    </a:solidFill>
                    <a:latin typeface="Georgia" pitchFamily="18" charset="0"/>
                  </a:rPr>
                  <a:t>cos</a:t>
                </a:r>
                <a:r>
                  <a:rPr lang="ru-RU" b="0" i="1" dirty="0">
                    <a:solidFill>
                      <a:srgbClr val="800000"/>
                    </a:solidFill>
                    <a:latin typeface="Georgia" pitchFamily="18" charset="0"/>
                  </a:rPr>
                  <a:t> </a:t>
                </a:r>
                <a:r>
                  <a:rPr lang="ru-RU" b="0" i="1" dirty="0" err="1">
                    <a:solidFill>
                      <a:srgbClr val="800000"/>
                    </a:solidFill>
                    <a:latin typeface="Georgia" pitchFamily="18" charset="0"/>
                  </a:rPr>
                  <a:t>ωt</a:t>
                </a:r>
                <a:r>
                  <a:rPr lang="ru-RU" b="0" i="1" dirty="0">
                    <a:solidFill>
                      <a:srgbClr val="800000"/>
                    </a:solidFill>
                    <a:latin typeface="Georgia" pitchFamily="18" charset="0"/>
                  </a:rPr>
                  <a:t> </a:t>
                </a:r>
                <a:endParaRPr lang="ru-RU" b="0" dirty="0" smtClean="0">
                  <a:solidFill>
                    <a:srgbClr val="800000"/>
                  </a:solidFill>
                  <a:latin typeface="Georgia" pitchFamily="18" charset="0"/>
                </a:endParaRPr>
              </a:p>
              <a:p>
                <a:endParaRPr lang="en-US" sz="2200" b="0" dirty="0" smtClean="0">
                  <a:solidFill>
                    <a:srgbClr val="800000"/>
                  </a:solidFill>
                  <a:latin typeface="Georgia" pitchFamily="18" charset="0"/>
                </a:endParaRPr>
              </a:p>
              <a:p>
                <a:r>
                  <a:rPr lang="ru-RU" sz="2200" b="0" dirty="0" smtClean="0">
                    <a:solidFill>
                      <a:srgbClr val="800000"/>
                    </a:solidFill>
                    <a:latin typeface="Georgia" pitchFamily="18" charset="0"/>
                  </a:rPr>
                  <a:t>В </a:t>
                </a:r>
                <a:r>
                  <a:rPr lang="ru-RU" sz="2200" b="0" dirty="0">
                    <a:solidFill>
                      <a:srgbClr val="800000"/>
                    </a:solidFill>
                    <a:latin typeface="Georgia" pitchFamily="18" charset="0"/>
                  </a:rPr>
                  <a:t>течение некоторого времени происходит установление вынужденных колебаний: система </a:t>
                </a:r>
                <a:r>
                  <a:rPr lang="ru-RU" sz="2200" b="0" dirty="0" smtClean="0">
                    <a:solidFill>
                      <a:srgbClr val="800000"/>
                    </a:solidFill>
                    <a:latin typeface="Georgia" pitchFamily="18" charset="0"/>
                  </a:rPr>
                  <a:t>совершает </a:t>
                </a:r>
                <a:r>
                  <a:rPr lang="ru-RU" sz="2200" b="0" dirty="0">
                    <a:solidFill>
                      <a:srgbClr val="800000"/>
                    </a:solidFill>
                    <a:latin typeface="Georgia" pitchFamily="18" charset="0"/>
                  </a:rPr>
                  <a:t>сложное движение, которое является наложением </a:t>
                </a:r>
                <a:r>
                  <a:rPr lang="ru-RU" sz="2200" b="0" i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вынужденных</a:t>
                </a:r>
                <a:r>
                  <a:rPr lang="ru-RU" sz="2200" b="0" dirty="0" smtClean="0">
                    <a:solidFill>
                      <a:srgbClr val="800000"/>
                    </a:solidFill>
                    <a:latin typeface="Georgia" pitchFamily="18" charset="0"/>
                  </a:rPr>
                  <a:t> </a:t>
                </a:r>
                <a:r>
                  <a:rPr lang="ru-RU" sz="2200" b="0" dirty="0">
                    <a:solidFill>
                      <a:srgbClr val="800000"/>
                    </a:solidFill>
                    <a:latin typeface="Georgia" pitchFamily="18" charset="0"/>
                  </a:rPr>
                  <a:t>и </a:t>
                </a:r>
                <a:r>
                  <a:rPr lang="ru-RU" sz="2200" b="0" i="1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свободных </a:t>
                </a:r>
                <a:r>
                  <a:rPr lang="ru-RU" sz="2200" b="0" dirty="0" smtClean="0">
                    <a:solidFill>
                      <a:srgbClr val="800000"/>
                    </a:solidFill>
                    <a:latin typeface="Georgia" pitchFamily="18" charset="0"/>
                  </a:rPr>
                  <a:t>колебаний</a:t>
                </a:r>
                <a:r>
                  <a:rPr lang="ru-RU" sz="2200" b="0" dirty="0">
                    <a:solidFill>
                      <a:srgbClr val="800000"/>
                    </a:solidFill>
                    <a:latin typeface="Georgia" pitchFamily="18" charset="0"/>
                  </a:rPr>
                  <a:t>. </a:t>
                </a:r>
                <a:endParaRPr lang="ru-RU" sz="2200" b="0" dirty="0" smtClean="0">
                  <a:solidFill>
                    <a:srgbClr val="800000"/>
                  </a:solidFill>
                  <a:latin typeface="Georgia" pitchFamily="18" charset="0"/>
                </a:endParaRPr>
              </a:p>
              <a:p>
                <a:endParaRPr lang="en-US" sz="2200" b="0" dirty="0" smtClean="0">
                  <a:solidFill>
                    <a:srgbClr val="800000"/>
                  </a:solidFill>
                  <a:latin typeface="Georgia" pitchFamily="18" charset="0"/>
                </a:endParaRPr>
              </a:p>
              <a:p>
                <a:r>
                  <a:rPr lang="ru-RU" sz="2200" b="0" i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Свободные </a:t>
                </a:r>
                <a:r>
                  <a:rPr lang="ru-RU" sz="2200" b="0" i="1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колебания </a:t>
                </a:r>
                <a:r>
                  <a:rPr lang="ru-RU" sz="2200" b="0" dirty="0">
                    <a:solidFill>
                      <a:srgbClr val="800000"/>
                    </a:solidFill>
                    <a:latin typeface="Georgia" pitchFamily="18" charset="0"/>
                  </a:rPr>
                  <a:t>постепенно </a:t>
                </a:r>
                <a:r>
                  <a:rPr lang="ru-RU" sz="2200" b="0" i="1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затухают</a:t>
                </a:r>
                <a:r>
                  <a:rPr lang="ru-RU" sz="2200" b="0" dirty="0">
                    <a:solidFill>
                      <a:srgbClr val="800000"/>
                    </a:solidFill>
                    <a:latin typeface="Georgia" pitchFamily="18" charset="0"/>
                  </a:rPr>
                  <a:t>, и в установившемся режиме система совершает </a:t>
                </a:r>
                <a:r>
                  <a:rPr lang="ru-RU" sz="2200" b="0" i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вынужденные </a:t>
                </a:r>
                <a:r>
                  <a:rPr lang="ru-RU" sz="2200" b="0" i="1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колебания</a:t>
                </a:r>
                <a:r>
                  <a:rPr lang="ru-RU" sz="2200" b="0" dirty="0">
                    <a:solidFill>
                      <a:srgbClr val="800000"/>
                    </a:solidFill>
                    <a:latin typeface="Georgia" pitchFamily="18" charset="0"/>
                  </a:rPr>
                  <a:t>, которые также оказываются </a:t>
                </a:r>
                <a:r>
                  <a:rPr lang="ru-RU" sz="2200" b="0" i="1" dirty="0" smtClean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гармоническими.</a:t>
                </a:r>
              </a:p>
              <a:p>
                <a:endParaRPr lang="en-US" sz="2200" b="0" dirty="0" smtClean="0">
                  <a:solidFill>
                    <a:srgbClr val="800000"/>
                  </a:solidFill>
                  <a:latin typeface="Georgia" pitchFamily="18" charset="0"/>
                </a:endParaRPr>
              </a:p>
              <a:p>
                <a:r>
                  <a:rPr lang="ru-RU" sz="2200" b="0" dirty="0" smtClean="0">
                    <a:solidFill>
                      <a:srgbClr val="800000"/>
                    </a:solidFill>
                    <a:latin typeface="Georgia" pitchFamily="18" charset="0"/>
                  </a:rPr>
                  <a:t>Частота установившихся </a:t>
                </a:r>
                <a:r>
                  <a:rPr lang="ru-RU" sz="2200" b="0" dirty="0">
                    <a:solidFill>
                      <a:srgbClr val="800000"/>
                    </a:solidFill>
                    <a:latin typeface="Georgia" pitchFamily="18" charset="0"/>
                  </a:rPr>
                  <a:t>вынужденных колебаний совпадает с частотой </a:t>
                </a:r>
                <a:r>
                  <a:rPr lang="ru-RU" sz="2200" b="0" i="1" dirty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ω вынуждающей силы </a:t>
                </a:r>
                <a:r>
                  <a:rPr lang="ru-RU" sz="2200" b="0" dirty="0">
                    <a:solidFill>
                      <a:srgbClr val="800000"/>
                    </a:solidFill>
                    <a:latin typeface="Georgia" pitchFamily="18" charset="0"/>
                  </a:rPr>
                  <a:t>(внешняя сила как бы навязывает системе свою частоту).</a:t>
                </a:r>
                <a:endParaRPr lang="ru-RU" sz="2200" b="0" i="1" dirty="0">
                  <a:solidFill>
                    <a:srgbClr val="800000"/>
                  </a:solidFill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4" y="683909"/>
                <a:ext cx="8904073" cy="5970865"/>
              </a:xfrm>
              <a:prstGeom prst="rect">
                <a:avLst/>
              </a:prstGeom>
              <a:blipFill rotWithShape="1">
                <a:blip r:embed="rId2"/>
                <a:stretch>
                  <a:fillRect l="-1095" t="-816" r="-137" b="-10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00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059832" y="116632"/>
            <a:ext cx="215610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0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Резонанс</a:t>
            </a:r>
            <a:endParaRPr lang="ru-RU" sz="4000" b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2437" y="645172"/>
                <a:ext cx="3587475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0" dirty="0">
                    <a:solidFill>
                      <a:srgbClr val="800000"/>
                    </a:solidFill>
                    <a:latin typeface="Georgia" pitchFamily="18" charset="0"/>
                  </a:rPr>
                  <a:t>Амплитуда установившихся вынужденных колебаний зависит от частоты вынуждающей </a:t>
                </a:r>
                <a:r>
                  <a:rPr lang="ru-RU" b="0" dirty="0" smtClean="0">
                    <a:solidFill>
                      <a:srgbClr val="800000"/>
                    </a:solidFill>
                    <a:latin typeface="Georgia" pitchFamily="18" charset="0"/>
                  </a:rPr>
                  <a:t>силы.</a:t>
                </a:r>
                <a:endParaRPr lang="en-US" b="0" dirty="0" smtClean="0">
                  <a:solidFill>
                    <a:srgbClr val="800000"/>
                  </a:solidFill>
                  <a:latin typeface="Georgia" pitchFamily="18" charset="0"/>
                </a:endParaRPr>
              </a:p>
              <a:p>
                <a:r>
                  <a:rPr lang="ru-RU" b="0" dirty="0" smtClean="0">
                    <a:solidFill>
                      <a:srgbClr val="800000"/>
                    </a:solidFill>
                    <a:latin typeface="Georgia" pitchFamily="18" charset="0"/>
                  </a:rPr>
                  <a:t>Вблизи </a:t>
                </a:r>
                <a:r>
                  <a:rPr lang="ru-RU" b="0" dirty="0">
                    <a:solidFill>
                      <a:srgbClr val="800000"/>
                    </a:solidFill>
                    <a:latin typeface="Georgia" pitchFamily="18" charset="0"/>
                  </a:rPr>
                  <a:t>частоты </a:t>
                </a:r>
                <a:r>
                  <a:rPr lang="ru-RU" b="0" i="1" dirty="0" smtClean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ω</a:t>
                </a:r>
                <a:r>
                  <a:rPr lang="ru-RU" b="0" i="1" dirty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 </a:t>
                </a:r>
                <a:r>
                  <a:rPr lang="ru-RU" b="0" i="1" dirty="0" smtClean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ru-RU" b="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Georgia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Georgia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b="0" i="1" dirty="0" smtClean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 </a:t>
                </a:r>
                <a:r>
                  <a:rPr lang="ru-RU" b="0" dirty="0" smtClean="0">
                    <a:solidFill>
                      <a:srgbClr val="800000"/>
                    </a:solidFill>
                    <a:latin typeface="Georgia" pitchFamily="18" charset="0"/>
                  </a:rPr>
                  <a:t>наступает </a:t>
                </a:r>
                <a:r>
                  <a:rPr lang="ru-RU" b="0" i="1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резонанс</a:t>
                </a:r>
                <a:r>
                  <a:rPr lang="ru-RU" b="0" i="1" dirty="0">
                    <a:solidFill>
                      <a:srgbClr val="800000"/>
                    </a:solidFill>
                    <a:latin typeface="Georgia" pitchFamily="18" charset="0"/>
                  </a:rPr>
                  <a:t> — явление возрастания </a:t>
                </a:r>
                <a:r>
                  <a:rPr lang="ru-RU" b="0" i="1" dirty="0" smtClean="0">
                    <a:solidFill>
                      <a:srgbClr val="800000"/>
                    </a:solidFill>
                    <a:latin typeface="Georgia" pitchFamily="18" charset="0"/>
                  </a:rPr>
                  <a:t>амплитуды </a:t>
                </a:r>
                <a:r>
                  <a:rPr lang="ru-RU" b="0" i="1" dirty="0">
                    <a:solidFill>
                      <a:srgbClr val="800000"/>
                    </a:solidFill>
                    <a:latin typeface="Georgia" pitchFamily="18" charset="0"/>
                  </a:rPr>
                  <a:t>вынужденных колебаний.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37" y="645172"/>
                <a:ext cx="3587475" cy="4524315"/>
              </a:xfrm>
              <a:prstGeom prst="rect">
                <a:avLst/>
              </a:prstGeom>
              <a:blipFill rotWithShape="1">
                <a:blip r:embed="rId2"/>
                <a:stretch>
                  <a:fillRect l="-2721" t="-1078" r="-3231" b="-21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482" y="832346"/>
            <a:ext cx="5157540" cy="4368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29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059832" y="116632"/>
            <a:ext cx="215610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0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Резонанс</a:t>
            </a:r>
            <a:endParaRPr lang="ru-RU" sz="4000" b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5238" y="4797152"/>
                <a:ext cx="880721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0" dirty="0" smtClean="0">
                    <a:solidFill>
                      <a:srgbClr val="800000"/>
                    </a:solidFill>
                    <a:latin typeface="Georgia" pitchFamily="18" charset="0"/>
                  </a:rPr>
                  <a:t>При </a:t>
                </a:r>
                <a:r>
                  <a:rPr lang="ru-RU" b="0" dirty="0">
                    <a:solidFill>
                      <a:srgbClr val="800000"/>
                    </a:solidFill>
                    <a:latin typeface="Georgia" pitchFamily="18" charset="0"/>
                  </a:rPr>
                  <a:t>отсутствии трения резонансная частота совпадает с собственной частотой </a:t>
                </a:r>
                <a:r>
                  <a:rPr lang="ru-RU" b="0" dirty="0" smtClean="0">
                    <a:solidFill>
                      <a:srgbClr val="800000"/>
                    </a:solidFill>
                    <a:latin typeface="Georgia" pitchFamily="18" charset="0"/>
                  </a:rPr>
                  <a:t>колебаний</a:t>
                </a:r>
                <a:r>
                  <a:rPr lang="ru-RU" b="0" dirty="0">
                    <a:solidFill>
                      <a:srgbClr val="800000"/>
                    </a:solidFill>
                    <a:latin typeface="Georgia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0" i="1">
                            <a:solidFill>
                              <a:srgbClr val="8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ru-RU" b="0" i="1" dirty="0">
                            <a:solidFill>
                              <a:srgbClr val="800000"/>
                            </a:solidFill>
                            <a:latin typeface="Georgia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nor/>
                          </m:rPr>
                          <a:rPr lang="ru-RU" b="0" i="1" dirty="0">
                            <a:solidFill>
                              <a:srgbClr val="800000"/>
                            </a:solidFill>
                            <a:latin typeface="Georgia" pitchFamily="18" charset="0"/>
                          </a:rPr>
                          <m:t>r</m:t>
                        </m:r>
                      </m:sub>
                    </m:sSub>
                  </m:oMath>
                </a14:m>
                <a:r>
                  <a:rPr lang="ru-RU" b="0" dirty="0">
                    <a:solidFill>
                      <a:srgbClr val="800000"/>
                    </a:solidFill>
                    <a:latin typeface="Georgia" pitchFamily="18" charset="0"/>
                  </a:rPr>
                  <a:t> </a:t>
                </a:r>
                <a:r>
                  <a:rPr lang="en-US" b="0" dirty="0" smtClean="0">
                    <a:solidFill>
                      <a:srgbClr val="800000"/>
                    </a:solidFill>
                    <a:latin typeface="Georgia" pitchFamily="18" charset="0"/>
                  </a:rPr>
                  <a:t>=</a:t>
                </a:r>
                <a:r>
                  <a:rPr lang="ru-RU" b="0" dirty="0" smtClean="0">
                    <a:solidFill>
                      <a:srgbClr val="800000"/>
                    </a:solidFill>
                    <a:latin typeface="Georgia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0" i="1">
                            <a:solidFill>
                              <a:srgbClr val="8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ru-RU" b="0" i="1" dirty="0">
                            <a:solidFill>
                              <a:srgbClr val="800000"/>
                            </a:solidFill>
                            <a:latin typeface="Georgia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dirty="0">
                            <a:solidFill>
                              <a:srgbClr val="800000"/>
                            </a:solidFill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ru-RU" b="0" dirty="0">
                    <a:solidFill>
                      <a:srgbClr val="800000"/>
                    </a:solidFill>
                    <a:latin typeface="Georgia" pitchFamily="18" charset="0"/>
                  </a:rPr>
                  <a:t>, а амплитуда колебаний возрастает до бесконечности при </a:t>
                </a:r>
                <a:r>
                  <a:rPr lang="ru-RU" b="0" i="1" dirty="0">
                    <a:solidFill>
                      <a:srgbClr val="800000"/>
                    </a:solidFill>
                    <a:latin typeface="Georgia" pitchFamily="18" charset="0"/>
                  </a:rPr>
                  <a:t>ω</a:t>
                </a:r>
                <a:r>
                  <a:rPr lang="ru-RU" b="0" dirty="0">
                    <a:solidFill>
                      <a:srgbClr val="800000"/>
                    </a:solidFill>
                    <a:latin typeface="Georgia" pitchFamily="18" charset="0"/>
                  </a:rPr>
                  <a:t> 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0" i="1">
                            <a:solidFill>
                              <a:srgbClr val="8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ru-RU" b="0" i="1" dirty="0">
                            <a:solidFill>
                              <a:srgbClr val="800000"/>
                            </a:solidFill>
                            <a:latin typeface="Georgia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dirty="0">
                            <a:solidFill>
                              <a:srgbClr val="800000"/>
                            </a:solidFill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ru-RU" b="0" dirty="0">
                    <a:solidFill>
                      <a:srgbClr val="800000"/>
                    </a:solidFill>
                    <a:latin typeface="Georgia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8" y="4797152"/>
                <a:ext cx="8807213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038" t="-4061" b="-10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71" y="828232"/>
            <a:ext cx="4287623" cy="353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5238" y="674542"/>
                <a:ext cx="4754634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0" dirty="0">
                    <a:solidFill>
                      <a:srgbClr val="800000"/>
                    </a:solidFill>
                    <a:latin typeface="Georgia" pitchFamily="18" charset="0"/>
                  </a:rPr>
                  <a:t>Резонансная частота приближённо равна собственной частоте колебаний системы</a:t>
                </a:r>
                <a:r>
                  <a:rPr lang="ru-RU" b="0" dirty="0" smtClean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ru-RU" b="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Georgia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nor/>
                          </m:rPr>
                          <a:rPr lang="ru-RU" b="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Georgia" pitchFamily="18" charset="0"/>
                          </a:rPr>
                          <m:t>r</m:t>
                        </m:r>
                      </m:sub>
                    </m:sSub>
                  </m:oMath>
                </a14:m>
                <a:r>
                  <a:rPr lang="ru-RU" b="0" dirty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 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ru-RU" b="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Georgia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ru-RU" b="0" dirty="0">
                    <a:solidFill>
                      <a:srgbClr val="800000"/>
                    </a:solidFill>
                    <a:latin typeface="Georgia" pitchFamily="18" charset="0"/>
                  </a:rPr>
                  <a:t>, и это равенство выполняется тем точнее, чем меньше трение в системе </a:t>
                </a:r>
                <a:endParaRPr lang="en-US" b="0" dirty="0" smtClean="0">
                  <a:solidFill>
                    <a:srgbClr val="800000"/>
                  </a:solidFill>
                  <a:latin typeface="Georgia" pitchFamily="18" charset="0"/>
                </a:endParaRPr>
              </a:p>
              <a:p>
                <a:r>
                  <a:rPr lang="ru-RU" b="0" dirty="0">
                    <a:solidFill>
                      <a:srgbClr val="800000"/>
                    </a:solidFill>
                    <a:latin typeface="Georgia" pitchFamily="18" charset="0"/>
                  </a:rPr>
                  <a:t>Г</a:t>
                </a:r>
                <a:r>
                  <a:rPr lang="ru-RU" b="0" dirty="0" smtClean="0">
                    <a:solidFill>
                      <a:srgbClr val="800000"/>
                    </a:solidFill>
                    <a:latin typeface="Georgia" pitchFamily="18" charset="0"/>
                  </a:rPr>
                  <a:t>рафик </a:t>
                </a:r>
                <a:r>
                  <a:rPr lang="ru-RU" b="0" dirty="0">
                    <a:solidFill>
                      <a:srgbClr val="800000"/>
                    </a:solidFill>
                    <a:latin typeface="Georgia" pitchFamily="18" charset="0"/>
                  </a:rPr>
                  <a:t>1 соответствует колебаниям с минимальной силой </a:t>
                </a:r>
                <a:r>
                  <a:rPr lang="ru-RU" b="0" dirty="0" smtClean="0">
                    <a:solidFill>
                      <a:srgbClr val="800000"/>
                    </a:solidFill>
                    <a:latin typeface="Georgia" pitchFamily="18" charset="0"/>
                  </a:rPr>
                  <a:t>трения. </a:t>
                </a:r>
                <a:endParaRPr lang="en-US" b="0" dirty="0">
                  <a:solidFill>
                    <a:srgbClr val="800000"/>
                  </a:solidFill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8" y="674542"/>
                <a:ext cx="4754634" cy="3785652"/>
              </a:xfrm>
              <a:prstGeom prst="rect">
                <a:avLst/>
              </a:prstGeom>
              <a:blipFill rotWithShape="1">
                <a:blip r:embed="rId4"/>
                <a:stretch>
                  <a:fillRect l="-1923" t="-1288" r="-2692" b="-27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111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126" y="332656"/>
            <a:ext cx="83803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Резонанс </a:t>
            </a:r>
            <a:r>
              <a:rPr lang="ru-RU" sz="2800" b="0" i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– явление резкого возрастания амплитуды колебаний при совпадении </a:t>
            </a:r>
            <a:r>
              <a:rPr lang="ru-RU" sz="2800" b="0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частоты вынуждающей </a:t>
            </a:r>
            <a:r>
              <a:rPr lang="ru-RU" sz="2800" b="0" i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силы и собственной частоты колебаний </a:t>
            </a:r>
            <a:r>
              <a:rPr lang="ru-RU" sz="2800" b="0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системы.</a:t>
            </a:r>
            <a:endParaRPr lang="ru-RU" sz="2800" b="0" i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AutoShape 4" descr="https://cdn-blog.adafruit.com/uploads/2016/06/Resonator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cdn-blog.adafruit.com/uploads/2016/06/Resonator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154518"/>
            <a:ext cx="4817848" cy="4597030"/>
          </a:xfrm>
          <a:prstGeom prst="rect">
            <a:avLst/>
          </a:prstGeom>
        </p:spPr>
      </p:pic>
      <p:sp>
        <p:nvSpPr>
          <p:cNvPr id="6" name="AutoShape 8" descr="https://www.quwave.com/images/tuningforksresonance2.gi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26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0"/>
            <a:ext cx="7772400" cy="1143000"/>
          </a:xfrm>
        </p:spPr>
        <p:txBody>
          <a:bodyPr/>
          <a:lstStyle/>
          <a:p>
            <a:r>
              <a:rPr lang="ru-RU" sz="36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возникновения колебаний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484313"/>
            <a:ext cx="8642350" cy="4114800"/>
          </a:xfrm>
        </p:spPr>
        <p:txBody>
          <a:bodyPr/>
          <a:lstStyle/>
          <a:p>
            <a:r>
              <a:rPr lang="ru-RU" i="1" dirty="0">
                <a:solidFill>
                  <a:srgbClr val="800000"/>
                </a:solidFill>
                <a:latin typeface="Georgia" pitchFamily="18" charset="0"/>
              </a:rPr>
              <a:t>Система должна находится в устойчивом </a:t>
            </a:r>
            <a:r>
              <a:rPr lang="ru-RU" i="1" dirty="0" smtClean="0">
                <a:solidFill>
                  <a:srgbClr val="800000"/>
                </a:solidFill>
                <a:latin typeface="Georgia" pitchFamily="18" charset="0"/>
              </a:rPr>
              <a:t>равновесии.</a:t>
            </a:r>
          </a:p>
          <a:p>
            <a:r>
              <a:rPr lang="ru-RU" i="1" dirty="0" smtClean="0">
                <a:solidFill>
                  <a:srgbClr val="800000"/>
                </a:solidFill>
                <a:latin typeface="Georgia" pitchFamily="18" charset="0"/>
              </a:rPr>
              <a:t>Колеблющееся </a:t>
            </a:r>
            <a:r>
              <a:rPr lang="ru-RU" i="1" dirty="0">
                <a:solidFill>
                  <a:srgbClr val="800000"/>
                </a:solidFill>
                <a:latin typeface="Georgia" pitchFamily="18" charset="0"/>
              </a:rPr>
              <a:t>тело должно обладать достаточно большой </a:t>
            </a:r>
            <a:r>
              <a:rPr lang="ru-RU" i="1" dirty="0" smtClean="0">
                <a:solidFill>
                  <a:srgbClr val="800000"/>
                </a:solidFill>
                <a:latin typeface="Georgia" pitchFamily="18" charset="0"/>
              </a:rPr>
              <a:t>инертностью.</a:t>
            </a:r>
          </a:p>
          <a:p>
            <a:r>
              <a:rPr lang="ru-RU" i="1" dirty="0" smtClean="0">
                <a:solidFill>
                  <a:srgbClr val="800000"/>
                </a:solidFill>
                <a:latin typeface="Georgia" pitchFamily="18" charset="0"/>
              </a:rPr>
              <a:t>В </a:t>
            </a:r>
            <a:r>
              <a:rPr lang="ru-RU" i="1" dirty="0">
                <a:solidFill>
                  <a:srgbClr val="800000"/>
                </a:solidFill>
                <a:latin typeface="Georgia" pitchFamily="18" charset="0"/>
              </a:rPr>
              <a:t>системе должны быть достаточно малы силы сопротивления (трения).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4995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Энергия колебательного движения</a:t>
            </a:r>
            <a:endParaRPr lang="ru-RU" sz="3200" b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8859" y="548680"/>
                <a:ext cx="8640960" cy="5356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0" dirty="0" smtClean="0">
                    <a:solidFill>
                      <a:srgbClr val="800000"/>
                    </a:solidFill>
                    <a:latin typeface="Georgia" pitchFamily="18" charset="0"/>
                  </a:rPr>
                  <a:t>Полная механическая энергия колеблющегося тела равна сумме его кинетической и потенциальной энергий и при отсутствии трения остается постоянной:</a:t>
                </a:r>
                <a:endParaRPr lang="en-US" b="0" dirty="0" smtClean="0">
                  <a:solidFill>
                    <a:srgbClr val="800000"/>
                  </a:solidFill>
                  <a:latin typeface="Georgia" pitchFamily="18" charset="0"/>
                </a:endParaRPr>
              </a:p>
              <a:p>
                <a:r>
                  <a:rPr lang="en-US" sz="3200" b="0" i="1" dirty="0" smtClean="0">
                    <a:solidFill>
                      <a:srgbClr val="800000"/>
                    </a:solidFill>
                    <a:latin typeface="Georgia" pitchFamily="18" charset="0"/>
                  </a:rPr>
                  <a:t>E </a:t>
                </a:r>
                <a:r>
                  <a:rPr lang="en-US" sz="3200" b="0" dirty="0" smtClean="0">
                    <a:solidFill>
                      <a:srgbClr val="800000"/>
                    </a:solidFill>
                    <a:latin typeface="Georgia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80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8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8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800000"/>
                                </a:solidFill>
                                <a:latin typeface="Cambria Math"/>
                              </a:rPr>
                              <m:t>𝑚𝑣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8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800000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8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800000"/>
                                </a:solidFill>
                                <a:latin typeface="Cambria Math"/>
                              </a:rPr>
                              <m:t>𝑘𝑥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8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3200" b="0" dirty="0" smtClean="0">
                  <a:solidFill>
                    <a:srgbClr val="800000"/>
                  </a:solidFill>
                  <a:latin typeface="Georgia" pitchFamily="18" charset="0"/>
                </a:endParaRPr>
              </a:p>
              <a:p>
                <a:r>
                  <a:rPr lang="ru-RU" b="0" dirty="0" smtClean="0">
                    <a:solidFill>
                      <a:srgbClr val="800000"/>
                    </a:solidFill>
                    <a:latin typeface="Georgia" pitchFamily="18" charset="0"/>
                  </a:rPr>
                  <a:t>В крайних положениях маятников</a:t>
                </a:r>
                <a:endParaRPr lang="en-US" b="0" dirty="0" smtClean="0">
                  <a:solidFill>
                    <a:srgbClr val="800000"/>
                  </a:solidFill>
                  <a:latin typeface="Georgia" pitchFamily="18" charset="0"/>
                </a:endParaRPr>
              </a:p>
              <a:p>
                <a:r>
                  <a:rPr lang="en-US" sz="3200" b="0" i="1" dirty="0" smtClean="0">
                    <a:solidFill>
                      <a:srgbClr val="800000"/>
                    </a:solidFill>
                    <a:latin typeface="Georgia" pitchFamily="18" charset="0"/>
                  </a:rPr>
                  <a:t>E </a:t>
                </a:r>
                <a:r>
                  <a:rPr lang="en-US" sz="3200" b="0" dirty="0" smtClean="0">
                    <a:solidFill>
                      <a:srgbClr val="800000"/>
                    </a:solidFill>
                    <a:latin typeface="Georg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rgbClr val="8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0" i="1">
                            <a:solidFill>
                              <a:srgbClr val="80000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8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8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800000"/>
                                    </a:solidFill>
                                    <a:latin typeface="Cambria Math"/>
                                  </a:rPr>
                                  <m:t>𝑚𝑣</m:t>
                                </m:r>
                              </m:e>
                              <m:sub>
                                <m:r>
                                  <a:rPr lang="en-US" sz="3200" b="0" i="1">
                                    <a:solidFill>
                                      <a:srgbClr val="80000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8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>
                            <a:solidFill>
                              <a:srgbClr val="80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8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0" i="1">
                            <a:solidFill>
                              <a:srgbClr val="80000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8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8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800000"/>
                                    </a:solidFill>
                                    <a:latin typeface="Cambria Math"/>
                                  </a:rPr>
                                  <m:t>𝑘𝑥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80000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8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>
                            <a:solidFill>
                              <a:srgbClr val="80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ru-RU" sz="3200" b="0" dirty="0" smtClean="0">
                  <a:solidFill>
                    <a:srgbClr val="800000"/>
                  </a:solidFill>
                  <a:latin typeface="Georgia" pitchFamily="18" charset="0"/>
                </a:endParaRPr>
              </a:p>
              <a:p>
                <a:endParaRPr lang="en-US" sz="3200" b="0" dirty="0" smtClean="0">
                  <a:solidFill>
                    <a:srgbClr val="800000"/>
                  </a:solidFill>
                  <a:latin typeface="Georgia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>
                            <a:solidFill>
                              <a:srgbClr val="80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>
                                <a:solidFill>
                                  <a:srgbClr val="8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rgbClr val="8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rgbClr val="800000"/>
                                </a:solidFill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b="0" i="1">
                                <a:solidFill>
                                  <a:srgbClr val="8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rgbClr val="80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rgbClr val="800000"/>
                                </a:solidFill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den>
                    </m:f>
                    <m:r>
                      <a:rPr lang="en-US" sz="3200" b="0" i="1">
                        <a:solidFill>
                          <a:srgbClr val="800000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8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0" i="1">
                                <a:solidFill>
                                  <a:srgbClr val="800000"/>
                                </a:solidFill>
                                <a:latin typeface="Cambria Math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3200" b="0" i="1">
                                <a:solidFill>
                                  <a:srgbClr val="800000"/>
                                </a:solidFill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e>
                    </m:rad>
                  </m:oMath>
                </a14:m>
                <a:r>
                  <a:rPr lang="ru-RU" b="0" dirty="0" smtClean="0">
                    <a:solidFill>
                      <a:srgbClr val="800000"/>
                    </a:solidFill>
                    <a:latin typeface="Georgia" pitchFamily="18" charset="0"/>
                  </a:rPr>
                  <a:t> </a:t>
                </a:r>
                <a:endParaRPr lang="ru-RU" b="0" dirty="0">
                  <a:solidFill>
                    <a:srgbClr val="800000"/>
                  </a:solidFill>
                  <a:latin typeface="Georgia" pitchFamily="18" charset="0"/>
                </a:endParaRPr>
              </a:p>
              <a:p>
                <a:r>
                  <a:rPr lang="ru-RU" dirty="0"/>
                  <a:t/>
                </a:r>
                <a:br>
                  <a:rPr lang="ru-RU" dirty="0"/>
                </a:br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59" y="548680"/>
                <a:ext cx="8640960" cy="5356595"/>
              </a:xfrm>
              <a:prstGeom prst="rect">
                <a:avLst/>
              </a:prstGeom>
              <a:blipFill rotWithShape="1">
                <a:blip r:embed="rId2"/>
                <a:stretch>
                  <a:fillRect l="-1763" t="-910" r="-1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902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7772400" cy="731168"/>
          </a:xfrm>
        </p:spPr>
        <p:txBody>
          <a:bodyPr/>
          <a:lstStyle/>
          <a:p>
            <a:pPr algn="ctr" eaLnBrk="1" hangingPunct="1"/>
            <a:r>
              <a:rPr lang="ru-RU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Энергия гармонических колебаний</a:t>
            </a:r>
          </a:p>
        </p:txBody>
      </p:sp>
      <p:pic>
        <p:nvPicPr>
          <p:cNvPr id="61443" name="Picture 4" descr="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bright="-20000" contras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4354" y="753708"/>
            <a:ext cx="4032448" cy="6104292"/>
          </a:xfrm>
          <a:noFill/>
        </p:spPr>
      </p:pic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95" y="2662386"/>
            <a:ext cx="2000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12" y="4747676"/>
            <a:ext cx="2000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34147" y="2595681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47" y="2595681"/>
                <a:ext cx="504056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70151" y="4586758"/>
                <a:ext cx="432048" cy="427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151" y="4586758"/>
                <a:ext cx="432048" cy="427618"/>
              </a:xfrm>
              <a:prstGeom prst="rect">
                <a:avLst/>
              </a:prstGeom>
              <a:blipFill rotWithShape="1">
                <a:blip r:embed="rId5"/>
                <a:stretch>
                  <a:fillRect r="-2817" b="-5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47" y="2929086"/>
            <a:ext cx="2000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8" y="4947731"/>
            <a:ext cx="2000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86" y="3542898"/>
            <a:ext cx="2000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29" y="5604881"/>
            <a:ext cx="2000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70151" y="2867531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1" dirty="0" smtClean="0"/>
              <a:t>E</a:t>
            </a:r>
            <a:endParaRPr lang="ru-RU" sz="2000" b="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945648" y="3476193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1" dirty="0" smtClean="0"/>
              <a:t>E</a:t>
            </a:r>
            <a:endParaRPr lang="ru-RU" sz="2000" b="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965917" y="4935155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1" dirty="0" smtClean="0"/>
              <a:t>E</a:t>
            </a:r>
            <a:endParaRPr lang="ru-RU" sz="2000" b="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965917" y="5580607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1" dirty="0" smtClean="0"/>
              <a:t>E</a:t>
            </a:r>
            <a:endParaRPr lang="ru-RU" sz="2000" b="0" i="1" dirty="0"/>
          </a:p>
        </p:txBody>
      </p:sp>
    </p:spTree>
    <p:extLst>
      <p:ext uri="{BB962C8B-B14F-4D97-AF65-F5344CB8AC3E}">
        <p14:creationId xmlns:p14="http://schemas.microsoft.com/office/powerpoint/2010/main" val="117096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41376" y="188640"/>
            <a:ext cx="777240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ru-RU" sz="40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40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стойчивое равновесие</a:t>
            </a:r>
            <a:endParaRPr lang="ru-RU" sz="4000" b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645" y="4077072"/>
            <a:ext cx="87849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b="0" i="1" dirty="0" smtClean="0">
                <a:solidFill>
                  <a:srgbClr val="800000"/>
                </a:solidFill>
                <a:latin typeface="Georgia" pitchFamily="18" charset="0"/>
              </a:rPr>
              <a:t>Если равнодействующая сил, возникающая при отклонении тела от равновесия, направлена к положению равновесия.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b="0" i="1" dirty="0" smtClean="0">
                <a:solidFill>
                  <a:srgbClr val="800000"/>
                </a:solidFill>
                <a:latin typeface="Georgia" pitchFamily="18" charset="0"/>
              </a:rPr>
              <a:t>Если центр тяжести тела находится ниже оси вращения тела.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b="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 устойчивом равновесии механическая энергия системы минимальна</a:t>
            </a:r>
          </a:p>
          <a:p>
            <a:endParaRPr lang="ru-RU" b="0" dirty="0">
              <a:latin typeface="Georgia" pitchFamily="18" charset="0"/>
            </a:endParaRPr>
          </a:p>
        </p:txBody>
      </p:sp>
      <p:pic>
        <p:nvPicPr>
          <p:cNvPr id="114694" name="Picture 6" descr="http://na-uroke.in.ua/image126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54807"/>
            <a:ext cx="2777680" cy="305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8" name="Picture 10" descr="Устой­чи­вое рав­но­ве­с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12934"/>
            <a:ext cx="4000492" cy="289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33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0"/>
            <a:ext cx="7772400" cy="647700"/>
          </a:xfrm>
        </p:spPr>
        <p:txBody>
          <a:bodyPr/>
          <a:lstStyle/>
          <a:p>
            <a:r>
              <a:rPr lang="ru-RU" sz="4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Колебательные системы</a:t>
            </a:r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0" y="3343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7504" y="620688"/>
            <a:ext cx="882535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6C0000"/>
                </a:solidFill>
                <a:latin typeface="Georgia" pitchFamily="18" charset="0"/>
              </a:rPr>
              <a:t>Свободные колебания</a:t>
            </a:r>
            <a:r>
              <a:rPr lang="ru-RU" b="0" dirty="0">
                <a:solidFill>
                  <a:srgbClr val="6C0000"/>
                </a:solidFill>
                <a:latin typeface="Georgia" pitchFamily="18" charset="0"/>
              </a:rPr>
              <a:t> совершаются под действием внутренних сил системы после того, как система была выведена из положения </a:t>
            </a:r>
            <a:r>
              <a:rPr lang="ru-RU" b="0" dirty="0" smtClean="0">
                <a:solidFill>
                  <a:srgbClr val="6C0000"/>
                </a:solidFill>
                <a:latin typeface="Georgia" pitchFamily="18" charset="0"/>
              </a:rPr>
              <a:t>равновесия. </a:t>
            </a:r>
          </a:p>
          <a:p>
            <a:r>
              <a:rPr lang="ru-RU" b="0" dirty="0" smtClean="0">
                <a:solidFill>
                  <a:srgbClr val="6C0000"/>
                </a:solidFill>
                <a:latin typeface="Georgia" pitchFamily="18" charset="0"/>
              </a:rPr>
              <a:t>Свободные колебания совершаются только за счет энергии системы.</a:t>
            </a:r>
          </a:p>
          <a:p>
            <a:endParaRPr lang="ru-RU" i="1" dirty="0" smtClean="0">
              <a:solidFill>
                <a:srgbClr val="800000"/>
              </a:solidFill>
              <a:latin typeface="Georgia" pitchFamily="18" charset="0"/>
            </a:endParaRPr>
          </a:p>
          <a:p>
            <a:r>
              <a:rPr lang="ru-RU" i="1" dirty="0" smtClean="0">
                <a:solidFill>
                  <a:srgbClr val="800000"/>
                </a:solidFill>
                <a:latin typeface="Georgia" pitchFamily="18" charset="0"/>
              </a:rPr>
              <a:t>Колебательная </a:t>
            </a:r>
            <a:r>
              <a:rPr lang="ru-RU" i="1" dirty="0">
                <a:solidFill>
                  <a:srgbClr val="800000"/>
                </a:solidFill>
                <a:latin typeface="Georgia" pitchFamily="18" charset="0"/>
              </a:rPr>
              <a:t>система </a:t>
            </a:r>
            <a:r>
              <a:rPr lang="ru-RU" b="0" dirty="0">
                <a:solidFill>
                  <a:srgbClr val="800000"/>
                </a:solidFill>
                <a:latin typeface="Georgia" pitchFamily="18" charset="0"/>
              </a:rPr>
              <a:t>– это система, в которой могут происходить свободные колебания</a:t>
            </a:r>
            <a:r>
              <a:rPr lang="ru-RU" b="0" dirty="0" smtClean="0">
                <a:solidFill>
                  <a:srgbClr val="800000"/>
                </a:solidFill>
                <a:latin typeface="Georgia" pitchFamily="18" charset="0"/>
              </a:rPr>
              <a:t>.</a:t>
            </a:r>
          </a:p>
          <a:p>
            <a:endParaRPr lang="ru-RU" b="0" dirty="0">
              <a:solidFill>
                <a:srgbClr val="800000"/>
              </a:solidFill>
              <a:latin typeface="Georgia" pitchFamily="18" charset="0"/>
            </a:endParaRPr>
          </a:p>
          <a:p>
            <a:r>
              <a:rPr lang="ru-RU" b="0" dirty="0" smtClean="0">
                <a:solidFill>
                  <a:srgbClr val="800000"/>
                </a:solidFill>
                <a:latin typeface="Georgia" pitchFamily="18" charset="0"/>
              </a:rPr>
              <a:t>Примером системы в которой возникают свободные колебания является </a:t>
            </a:r>
            <a:r>
              <a:rPr lang="ru-RU" i="1" dirty="0" smtClean="0">
                <a:solidFill>
                  <a:srgbClr val="800000"/>
                </a:solidFill>
                <a:latin typeface="Georgia" pitchFamily="18" charset="0"/>
              </a:rPr>
              <a:t>маятник</a:t>
            </a:r>
            <a:r>
              <a:rPr lang="ru-RU" b="0" dirty="0" smtClean="0">
                <a:solidFill>
                  <a:srgbClr val="800000"/>
                </a:solidFill>
                <a:latin typeface="Georgia" pitchFamily="18" charset="0"/>
              </a:rPr>
              <a:t>.</a:t>
            </a:r>
          </a:p>
          <a:p>
            <a:endParaRPr lang="ru-RU" b="0" dirty="0">
              <a:solidFill>
                <a:srgbClr val="800000"/>
              </a:solidFill>
              <a:latin typeface="Georgia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b="0" i="1" dirty="0" smtClean="0">
                <a:solidFill>
                  <a:srgbClr val="800000"/>
                </a:solidFill>
                <a:latin typeface="Georgia" pitchFamily="18" charset="0"/>
              </a:rPr>
              <a:t>Нитяной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b="0" i="1" dirty="0" smtClean="0">
                <a:solidFill>
                  <a:srgbClr val="800000"/>
                </a:solidFill>
                <a:latin typeface="Georgia" pitchFamily="18" charset="0"/>
              </a:rPr>
              <a:t>Пружинный</a:t>
            </a:r>
          </a:p>
          <a:p>
            <a:endParaRPr lang="ru-RU" dirty="0">
              <a:solidFill>
                <a:srgbClr val="6C0000"/>
              </a:solidFill>
              <a:latin typeface="Georgia" pitchFamily="18" charset="0"/>
            </a:endParaRPr>
          </a:p>
        </p:txBody>
      </p:sp>
      <p:pic>
        <p:nvPicPr>
          <p:cNvPr id="85006" name="Picture 14" descr="https://easy-physic.ru/wp-content/uploads/2016/11/1446052989_pend_anim-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49" y="620688"/>
            <a:ext cx="4389051" cy="418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8" name="Picture 16" descr="http://www.physbook.ru/images/a/a5/Img_mex_kol-2-00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875" y="4293096"/>
            <a:ext cx="648072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41376" y="188640"/>
            <a:ext cx="777240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ru-RU" sz="40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Колебательное движение</a:t>
            </a:r>
            <a:endParaRPr lang="ru-RU" sz="4000" b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7504" y="762890"/>
                <a:ext cx="9036496" cy="6494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0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Характеристики колебательного движения:</a:t>
                </a:r>
              </a:p>
              <a:p>
                <a:r>
                  <a:rPr lang="ru-RU" b="0" i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1. Амплитуда - </a:t>
                </a:r>
                <a:r>
                  <a:rPr lang="ru-RU" b="0" i="1" dirty="0" smtClean="0">
                    <a:solidFill>
                      <a:srgbClr val="800000"/>
                    </a:solidFill>
                    <a:latin typeface="Georgia" pitchFamily="18" charset="0"/>
                  </a:rPr>
                  <a:t>это величина его наибольшего отклонения от положения равновесия. </a:t>
                </a:r>
              </a:p>
              <a:p>
                <a:r>
                  <a:rPr lang="en-US" b="0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[</a:t>
                </a:r>
                <a:r>
                  <a:rPr lang="ru-RU" b="0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А</a:t>
                </a:r>
                <a:r>
                  <a:rPr lang="en-US" b="0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] – </a:t>
                </a:r>
                <a:r>
                  <a:rPr lang="ru-RU" b="0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метр (</a:t>
                </a:r>
                <a:r>
                  <a:rPr lang="ru-RU" b="0" i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м</a:t>
                </a:r>
                <a:r>
                  <a:rPr lang="ru-RU" b="0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)</a:t>
                </a:r>
              </a:p>
              <a:p>
                <a:r>
                  <a:rPr lang="ru-RU" b="0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А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0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endParaRPr lang="ru-RU" b="0" dirty="0" smtClean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endParaRPr>
              </a:p>
              <a:p>
                <a:r>
                  <a:rPr lang="ru-RU" b="0" i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2. Период - </a:t>
                </a:r>
                <a:r>
                  <a:rPr lang="ru-RU" b="0" i="1" dirty="0" smtClean="0">
                    <a:solidFill>
                      <a:srgbClr val="800000"/>
                    </a:solidFill>
                    <a:latin typeface="Georgia" pitchFamily="18" charset="0"/>
                  </a:rPr>
                  <a:t>это величина равная времени одного полного колебания</a:t>
                </a:r>
              </a:p>
              <a:p>
                <a:r>
                  <a:rPr lang="en-US" b="0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[</a:t>
                </a:r>
                <a:r>
                  <a:rPr lang="ru-RU" b="0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Т</a:t>
                </a:r>
                <a:r>
                  <a:rPr lang="en-US" b="0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] – </a:t>
                </a:r>
                <a:r>
                  <a:rPr lang="ru-RU" b="0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секунда (</a:t>
                </a:r>
                <a:r>
                  <a:rPr lang="ru-RU" b="0" i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с</a:t>
                </a:r>
                <a:r>
                  <a:rPr lang="ru-RU" b="0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)</a:t>
                </a:r>
              </a:p>
              <a:p>
                <a:r>
                  <a:rPr lang="ru-RU" b="0" i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3. Частота - </a:t>
                </a:r>
                <a:r>
                  <a:rPr lang="ru-RU" b="0" i="1" dirty="0" smtClean="0">
                    <a:solidFill>
                      <a:srgbClr val="800000"/>
                    </a:solidFill>
                    <a:latin typeface="Georgia" pitchFamily="18" charset="0"/>
                  </a:rPr>
                  <a:t>это величина равная количеству колебаний в единицу времени.</a:t>
                </a:r>
              </a:p>
              <a:p>
                <a:r>
                  <a:rPr lang="en-US" b="0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[</a:t>
                </a:r>
                <a:r>
                  <a:rPr lang="el-GR" b="0" i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ν</a:t>
                </a:r>
                <a:r>
                  <a:rPr lang="en-US" b="0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] 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0" i="1" dirty="0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ru-RU" b="0" i="1" dirty="0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с</m:t>
                        </m:r>
                      </m:e>
                      <m:sup>
                        <m:r>
                          <a:rPr lang="ru-RU" b="0" i="1" dirty="0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ru-RU" b="0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 (</a:t>
                </a:r>
                <a:r>
                  <a:rPr lang="ru-RU" b="0" i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Герц - Гц</a:t>
                </a:r>
                <a:r>
                  <a:rPr lang="ru-RU" b="0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)</a:t>
                </a:r>
              </a:p>
              <a:p>
                <a:r>
                  <a:rPr lang="ru-RU" b="0" i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4.Фаза колебаний </a:t>
                </a:r>
                <a:r>
                  <a:rPr lang="ru-RU" b="0" i="1" dirty="0" smtClean="0">
                    <a:solidFill>
                      <a:srgbClr val="800000"/>
                    </a:solidFill>
                    <a:latin typeface="Georgia" pitchFamily="18" charset="0"/>
                  </a:rPr>
                  <a:t>– величина, позволяющая определить состояние колеблющейся системы в данный момент времени.</a:t>
                </a:r>
              </a:p>
              <a:p>
                <a:r>
                  <a:rPr lang="en-US" sz="3200" b="0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[</a:t>
                </a:r>
                <a:r>
                  <a:rPr lang="el-GR" sz="3200" b="0" i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φ</a:t>
                </a:r>
                <a:r>
                  <a:rPr lang="en-US" sz="3200" b="0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]</a:t>
                </a:r>
                <a:r>
                  <a:rPr lang="ru-RU" sz="3200" b="0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 - </a:t>
                </a:r>
                <a:r>
                  <a:rPr lang="ru-RU" b="0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радиан (рад)</a:t>
                </a:r>
                <a:endParaRPr lang="ru-RU" sz="3200" b="0" dirty="0" smtClean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endParaRPr>
              </a:p>
              <a:p>
                <a:endParaRPr lang="ru-RU" b="0" dirty="0" smtClean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endParaRPr>
              </a:p>
              <a:p>
                <a:endParaRPr lang="ru-RU" b="0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762890"/>
                <a:ext cx="9036496" cy="6494085"/>
              </a:xfrm>
              <a:prstGeom prst="rect">
                <a:avLst/>
              </a:prstGeom>
              <a:blipFill rotWithShape="1">
                <a:blip r:embed="rId2"/>
                <a:stretch>
                  <a:fillRect l="-1822" t="-845" r="-2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52770" y="4149080"/>
                <a:ext cx="1152128" cy="702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i="1" dirty="0" smtClean="0">
                    <a:solidFill>
                      <a:srgbClr val="800000"/>
                    </a:solidFill>
                  </a:rPr>
                  <a:t>Т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rgbClr val="8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2800" b="0" i="1" dirty="0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Georgia" pitchFamily="18" charset="0"/>
                          </a:rPr>
                          <m:t>ν</m:t>
                        </m:r>
                      </m:den>
                    </m:f>
                  </m:oMath>
                </a14:m>
                <a:endParaRPr lang="ru-RU" sz="2800" b="0" i="1" dirty="0" smtClean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770" y="4149080"/>
                <a:ext cx="1152128" cy="702244"/>
              </a:xfrm>
              <a:prstGeom prst="rect">
                <a:avLst/>
              </a:prstGeom>
              <a:blipFill rotWithShape="1">
                <a:blip r:embed="rId3"/>
                <a:stretch>
                  <a:fillRect l="-11111" b="-104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077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asy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268413"/>
            <a:ext cx="2160588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99" name="Picture 3" descr="bi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268413"/>
            <a:ext cx="2160588" cy="162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0" name="Picture 4" descr="sy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2160587" cy="162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2339975" y="49213"/>
            <a:ext cx="36432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0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Фаза колебаний</a:t>
            </a:r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250825" y="3429000"/>
            <a:ext cx="22510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b="0" i="1" dirty="0">
                <a:solidFill>
                  <a:srgbClr val="800000"/>
                </a:solidFill>
                <a:latin typeface="Georgia" pitchFamily="18" charset="0"/>
              </a:rPr>
              <a:t>Колебания происходят в одинаковых фазах.</a:t>
            </a: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3132138" y="3429000"/>
            <a:ext cx="30956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b="0" i="1" dirty="0">
                <a:solidFill>
                  <a:srgbClr val="800000"/>
                </a:solidFill>
                <a:latin typeface="Georgia" pitchFamily="18" charset="0"/>
              </a:rPr>
              <a:t>Колебания происходят в противоположных фазах.</a:t>
            </a:r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6443663" y="3429000"/>
            <a:ext cx="22891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b="0" i="1" dirty="0">
                <a:solidFill>
                  <a:srgbClr val="800000"/>
                </a:solidFill>
                <a:latin typeface="Georgia" pitchFamily="18" charset="0"/>
              </a:rPr>
              <a:t>Колебания происходят в различных фазах.</a:t>
            </a:r>
          </a:p>
        </p:txBody>
      </p:sp>
      <p:sp>
        <p:nvSpPr>
          <p:cNvPr id="106509" name="Rectangle 13"/>
          <p:cNvSpPr>
            <a:spLocks noChangeArrowheads="1"/>
          </p:cNvSpPr>
          <p:nvPr/>
        </p:nvSpPr>
        <p:spPr bwMode="auto">
          <a:xfrm>
            <a:off x="0" y="3033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6508" name="Object 12"/>
          <p:cNvGraphicFramePr>
            <a:graphicFrameLocks noChangeAspect="1"/>
          </p:cNvGraphicFramePr>
          <p:nvPr/>
        </p:nvGraphicFramePr>
        <p:xfrm>
          <a:off x="684213" y="5229225"/>
          <a:ext cx="1366837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72" name="Формула" r:id="rId6" imgW="469696" imgH="203112" progId="Equation.3">
                  <p:embed/>
                </p:oleObj>
              </mc:Choice>
              <mc:Fallback>
                <p:oleObj name="Формула" r:id="rId6" imgW="469696" imgH="203112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5229225"/>
                        <a:ext cx="1366837" cy="585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10" name="Rectangle 1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6507" name="Object 11"/>
          <p:cNvGraphicFramePr>
            <a:graphicFrameLocks noChangeAspect="1"/>
          </p:cNvGraphicFramePr>
          <p:nvPr/>
        </p:nvGraphicFramePr>
        <p:xfrm>
          <a:off x="3779838" y="5157788"/>
          <a:ext cx="1584325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73" name="Формула" r:id="rId8" imgW="494870" imgH="203024" progId="Equation.3">
                  <p:embed/>
                </p:oleObj>
              </mc:Choice>
              <mc:Fallback>
                <p:oleObj name="Формула" r:id="rId8" imgW="494870" imgH="203024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5157788"/>
                        <a:ext cx="1584325" cy="639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11" name="Rectangle 15"/>
          <p:cNvSpPr>
            <a:spLocks noChangeArrowheads="1"/>
          </p:cNvSpPr>
          <p:nvPr/>
        </p:nvSpPr>
        <p:spPr bwMode="auto">
          <a:xfrm>
            <a:off x="0" y="3433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6506" name="Object 10"/>
          <p:cNvGraphicFramePr>
            <a:graphicFrameLocks noChangeAspect="1"/>
          </p:cNvGraphicFramePr>
          <p:nvPr/>
        </p:nvGraphicFramePr>
        <p:xfrm>
          <a:off x="6732588" y="4941888"/>
          <a:ext cx="1512887" cy="112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74" name="Формула" r:id="rId10" imgW="520474" imgH="393529" progId="Equation.3">
                  <p:embed/>
                </p:oleObj>
              </mc:Choice>
              <mc:Fallback>
                <p:oleObj name="Формула" r:id="rId10" imgW="520474" imgH="393529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4941888"/>
                        <a:ext cx="1512887" cy="1128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3731" y="6021288"/>
                <a:ext cx="43924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 smtClean="0">
                          <a:solidFill>
                            <a:srgbClr val="6C00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ru-RU" sz="3600" b="0" i="1" smtClean="0">
                          <a:solidFill>
                            <a:srgbClr val="6C0000"/>
                          </a:solidFill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ru-RU" sz="3600" b="0" i="1" smtClean="0">
                          <a:solidFill>
                            <a:srgbClr val="6C0000"/>
                          </a:solidFill>
                          <a:latin typeface="Cambria Math"/>
                          <a:ea typeface="Cambria Math"/>
                        </a:rPr>
                        <m:t>−сдвиг фаз</m:t>
                      </m:r>
                    </m:oMath>
                  </m:oMathPara>
                </a14:m>
                <a:endParaRPr lang="ru-RU" sz="3600" b="0" i="1" dirty="0">
                  <a:solidFill>
                    <a:srgbClr val="6C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31" y="6021288"/>
                <a:ext cx="4392488" cy="64633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3" grpId="0"/>
      <p:bldP spid="106504" grpId="0"/>
      <p:bldP spid="106505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1663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Гармонические колебания</a:t>
            </a:r>
            <a:endParaRPr lang="ru-RU" sz="3600" b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762963"/>
            <a:ext cx="88569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dirty="0" smtClean="0">
                <a:solidFill>
                  <a:srgbClr val="800000"/>
                </a:solidFill>
                <a:latin typeface="Georgia" pitchFamily="18" charset="0"/>
              </a:rPr>
              <a:t>Рассмотрим колебания пружинного маятника, расположенного горизонтально.</a:t>
            </a:r>
          </a:p>
          <a:p>
            <a:r>
              <a:rPr lang="ru-RU" b="0" dirty="0" smtClean="0">
                <a:solidFill>
                  <a:srgbClr val="800000"/>
                </a:solidFill>
                <a:latin typeface="Georgia" pitchFamily="18" charset="0"/>
              </a:rPr>
              <a:t>Будем считать, что положение колеблющегося тела определяется координатой </a:t>
            </a:r>
            <a:r>
              <a:rPr lang="ru-RU" b="0" i="1" dirty="0" smtClean="0">
                <a:solidFill>
                  <a:srgbClr val="800000"/>
                </a:solidFill>
                <a:latin typeface="Georgia" pitchFamily="18" charset="0"/>
              </a:rPr>
              <a:t>x</a:t>
            </a:r>
            <a:r>
              <a:rPr lang="ru-RU" b="0" dirty="0" smtClean="0">
                <a:solidFill>
                  <a:srgbClr val="800000"/>
                </a:solidFill>
                <a:latin typeface="Georgia" pitchFamily="18" charset="0"/>
              </a:rPr>
              <a:t>. Положению равновесия отвечает значение </a:t>
            </a:r>
            <a:r>
              <a:rPr lang="ru-RU" b="0" i="1" dirty="0" smtClean="0">
                <a:solidFill>
                  <a:srgbClr val="800000"/>
                </a:solidFill>
                <a:latin typeface="Georgia" pitchFamily="18" charset="0"/>
              </a:rPr>
              <a:t>x</a:t>
            </a:r>
            <a:r>
              <a:rPr lang="ru-RU" b="0" dirty="0" smtClean="0">
                <a:solidFill>
                  <a:srgbClr val="800000"/>
                </a:solidFill>
                <a:latin typeface="Georgia" pitchFamily="18" charset="0"/>
              </a:rPr>
              <a:t> = 0. Основная задача механики в данном случае состоит в нахождении функции </a:t>
            </a:r>
            <a:r>
              <a:rPr lang="ru-RU" b="0" i="1" dirty="0" smtClean="0">
                <a:solidFill>
                  <a:srgbClr val="800000"/>
                </a:solidFill>
                <a:latin typeface="Georgia" pitchFamily="18" charset="0"/>
              </a:rPr>
              <a:t>x</a:t>
            </a:r>
            <a:r>
              <a:rPr lang="ru-RU" b="0" dirty="0" smtClean="0">
                <a:solidFill>
                  <a:srgbClr val="800000"/>
                </a:solidFill>
                <a:latin typeface="Georgia" pitchFamily="18" charset="0"/>
              </a:rPr>
              <a:t>(</a:t>
            </a:r>
            <a:r>
              <a:rPr lang="ru-RU" b="0" i="1" dirty="0" smtClean="0">
                <a:solidFill>
                  <a:srgbClr val="800000"/>
                </a:solidFill>
                <a:latin typeface="Georgia" pitchFamily="18" charset="0"/>
              </a:rPr>
              <a:t>t</a:t>
            </a:r>
            <a:r>
              <a:rPr lang="ru-RU" b="0" dirty="0" smtClean="0">
                <a:solidFill>
                  <a:srgbClr val="800000"/>
                </a:solidFill>
                <a:latin typeface="Georgia" pitchFamily="18" charset="0"/>
              </a:rPr>
              <a:t>), дающей координату тела в любой момент времени.</a:t>
            </a:r>
            <a:endParaRPr lang="ru-RU" b="0" dirty="0">
              <a:solidFill>
                <a:srgbClr val="800000"/>
              </a:solidFill>
              <a:latin typeface="Georgia" pitchFamily="18" charset="0"/>
            </a:endParaRPr>
          </a:p>
        </p:txBody>
      </p:sp>
      <p:pic>
        <p:nvPicPr>
          <p:cNvPr id="119810" name="Picture 2" descr="https://arhivurokov.ru/videouroki/html/2017/01/12/v_587784d727315/v99676910_2_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9" y="3356992"/>
            <a:ext cx="6556143" cy="315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660232" y="3356992"/>
                <a:ext cx="2304256" cy="1904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0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Пружинный маятник: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ru-RU" sz="3200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пр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800000"/>
                        </a:solidFill>
                        <a:latin typeface="Cambria Math"/>
                        <a:ea typeface="Cambria Math"/>
                      </a:rPr>
                      <m:t>≪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8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800000"/>
                            </a:solidFill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b>
                        <m:r>
                          <a:rPr lang="ru-RU" sz="3200" b="0" i="1" smtClean="0">
                            <a:solidFill>
                              <a:srgbClr val="800000"/>
                            </a:solidFill>
                            <a:latin typeface="Cambria Math"/>
                            <a:ea typeface="Cambria Math"/>
                          </a:rPr>
                          <m:t>гр</m:t>
                        </m:r>
                      </m:sub>
                    </m:sSub>
                  </m:oMath>
                </a14:m>
                <a:r>
                  <a:rPr lang="ru-RU" sz="3200" b="0" dirty="0" smtClean="0">
                    <a:solidFill>
                      <a:srgbClr val="80000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ru-RU" sz="3200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тр</m:t>
                        </m:r>
                      </m:sub>
                    </m:sSub>
                    <m:r>
                      <a:rPr lang="ru-RU" sz="3200" b="0" i="1" smtClean="0">
                        <a:solidFill>
                          <a:srgbClr val="800000"/>
                        </a:solidFill>
                        <a:latin typeface="Cambria Math"/>
                        <a:ea typeface="Cambria Math"/>
                      </a:rPr>
                      <m:t>→0 </m:t>
                    </m:r>
                  </m:oMath>
                </a14:m>
                <a:r>
                  <a:rPr lang="ru-RU" sz="3200" b="0" dirty="0" smtClean="0">
                    <a:solidFill>
                      <a:srgbClr val="800000"/>
                    </a:solidFill>
                  </a:rPr>
                  <a:t> </a:t>
                </a:r>
                <a:endParaRPr lang="ru-RU" sz="3200" b="0" dirty="0">
                  <a:solidFill>
                    <a:srgbClr val="8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3356992"/>
                <a:ext cx="2304256" cy="1904111"/>
              </a:xfrm>
              <a:prstGeom prst="rect">
                <a:avLst/>
              </a:prstGeom>
              <a:blipFill rotWithShape="1">
                <a:blip r:embed="rId3"/>
                <a:stretch>
                  <a:fillRect l="-4497" t="-28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8546" name="Picture 2" descr="https://s3-eu-west-1.amazonaws.com/functionsandgraphs/animation+of+a+spring+vibrating+up+and+dow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03962" y="2482115"/>
            <a:ext cx="5546356" cy="369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04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7" y="0"/>
            <a:ext cx="5059649" cy="394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76056" y="116632"/>
                <a:ext cx="4067944" cy="3939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200" b="0" dirty="0" smtClean="0">
                    <a:solidFill>
                      <a:srgbClr val="800000"/>
                    </a:solidFill>
                    <a:latin typeface="Georgia" pitchFamily="18" charset="0"/>
                  </a:rPr>
                  <a:t>По закону</a:t>
                </a:r>
                <a:r>
                  <a:rPr lang="en-US" sz="2200" b="0" dirty="0" smtClean="0">
                    <a:solidFill>
                      <a:srgbClr val="800000"/>
                    </a:solidFill>
                    <a:latin typeface="Georgia" pitchFamily="18" charset="0"/>
                  </a:rPr>
                  <a:t> </a:t>
                </a:r>
                <a:r>
                  <a:rPr lang="ru-RU" sz="2200" b="0" dirty="0" smtClean="0">
                    <a:solidFill>
                      <a:srgbClr val="800000"/>
                    </a:solidFill>
                    <a:latin typeface="Georgia" pitchFamily="18" charset="0"/>
                  </a:rPr>
                  <a:t>Гука</a:t>
                </a:r>
                <a:r>
                  <a:rPr lang="en-US" sz="2200" b="0" dirty="0" smtClean="0">
                    <a:solidFill>
                      <a:srgbClr val="800000"/>
                    </a:solidFill>
                    <a:latin typeface="Georgia" pitchFamily="18" charset="0"/>
                  </a:rPr>
                  <a:t> </a:t>
                </a:r>
                <a:endParaRPr lang="ru-RU" sz="2200" b="0" dirty="0">
                  <a:solidFill>
                    <a:srgbClr val="800000"/>
                  </a:solidFill>
                  <a:latin typeface="Georgia" pitchFamily="18" charset="0"/>
                </a:endParaRPr>
              </a:p>
              <a:p>
                <a:r>
                  <a:rPr lang="ru-RU" b="0" dirty="0" smtClean="0">
                    <a:solidFill>
                      <a:srgbClr val="800000"/>
                    </a:solidFill>
                    <a:latin typeface="Georgia" pitchFamily="18" charset="0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ru-RU" b="0" dirty="0" smtClean="0">
                    <a:solidFill>
                      <a:srgbClr val="800000"/>
                    </a:solidFill>
                    <a:latin typeface="Georgia" pitchFamily="18" charset="0"/>
                  </a:rPr>
                  <a:t>=</a:t>
                </a:r>
                <a:r>
                  <a:rPr lang="ru-RU" b="0" dirty="0">
                    <a:solidFill>
                      <a:srgbClr val="800000"/>
                    </a:solidFill>
                    <a:latin typeface="Georgia" pitchFamily="18" charset="0"/>
                  </a:rPr>
                  <a:t>−</a:t>
                </a:r>
                <a:r>
                  <a:rPr lang="ru-RU" b="0" i="1" dirty="0" err="1">
                    <a:solidFill>
                      <a:srgbClr val="800000"/>
                    </a:solidFill>
                    <a:latin typeface="Georgia" pitchFamily="18" charset="0"/>
                  </a:rPr>
                  <a:t>kx</a:t>
                </a:r>
                <a:r>
                  <a:rPr lang="ru-RU" b="0" dirty="0">
                    <a:solidFill>
                      <a:srgbClr val="800000"/>
                    </a:solidFill>
                    <a:latin typeface="Georgia" pitchFamily="18" charset="0"/>
                  </a:rPr>
                  <a:t>.  </a:t>
                </a:r>
                <a:endParaRPr lang="en-US" b="0" dirty="0" smtClean="0">
                  <a:solidFill>
                    <a:srgbClr val="800000"/>
                  </a:solidFill>
                  <a:latin typeface="Georgia" pitchFamily="18" charset="0"/>
                </a:endParaRPr>
              </a:p>
              <a:p>
                <a:r>
                  <a:rPr lang="ru-RU" sz="2200" b="0" dirty="0" smtClean="0">
                    <a:solidFill>
                      <a:srgbClr val="800000"/>
                    </a:solidFill>
                    <a:latin typeface="Georgia" pitchFamily="18" charset="0"/>
                  </a:rPr>
                  <a:t>По </a:t>
                </a:r>
                <a:r>
                  <a:rPr lang="ru-RU" sz="2200" b="0" dirty="0">
                    <a:solidFill>
                      <a:srgbClr val="800000"/>
                    </a:solidFill>
                    <a:latin typeface="Georgia" pitchFamily="18" charset="0"/>
                  </a:rPr>
                  <a:t>второму закону Ньютона</a:t>
                </a:r>
                <a:r>
                  <a:rPr lang="ru-RU" b="0" dirty="0">
                    <a:solidFill>
                      <a:srgbClr val="800000"/>
                    </a:solidFill>
                    <a:latin typeface="Georgia" pitchFamily="18" charset="0"/>
                  </a:rPr>
                  <a:t>  </a:t>
                </a:r>
                <a:endParaRPr lang="ru-RU" b="0" dirty="0" smtClean="0">
                  <a:solidFill>
                    <a:srgbClr val="800000"/>
                  </a:solidFill>
                  <a:latin typeface="Georgia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ru-RU" b="0" dirty="0" smtClean="0">
                    <a:solidFill>
                      <a:srgbClr val="800000"/>
                    </a:solidFill>
                    <a:latin typeface="Georgia" pitchFamily="18" charset="0"/>
                  </a:rPr>
                  <a:t>=</a:t>
                </a:r>
                <a:r>
                  <a:rPr lang="en-US" b="0" i="1" dirty="0" smtClean="0">
                    <a:solidFill>
                      <a:srgbClr val="800000"/>
                    </a:solidFill>
                    <a:latin typeface="Georgia" pitchFamily="18" charset="0"/>
                  </a:rPr>
                  <a:t>m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ru-RU" b="0" dirty="0">
                    <a:solidFill>
                      <a:srgbClr val="800000"/>
                    </a:solidFill>
                    <a:latin typeface="Georgia" pitchFamily="18" charset="0"/>
                  </a:rPr>
                  <a:t> </a:t>
                </a:r>
                <a:endParaRPr lang="ru-RU" b="0" dirty="0" smtClean="0">
                  <a:solidFill>
                    <a:srgbClr val="800000"/>
                  </a:solidFill>
                  <a:latin typeface="Georgia" pitchFamily="18" charset="0"/>
                </a:endParaRPr>
              </a:p>
              <a:p>
                <a:r>
                  <a:rPr lang="en-US" b="0" i="1" dirty="0" smtClean="0">
                    <a:solidFill>
                      <a:srgbClr val="800000"/>
                    </a:solidFill>
                    <a:latin typeface="Georgia" pitchFamily="18" charset="0"/>
                  </a:rPr>
                  <a:t>m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solidFill>
                          <a:srgbClr val="8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0" dirty="0" smtClean="0">
                    <a:solidFill>
                      <a:srgbClr val="800000"/>
                    </a:solidFill>
                    <a:latin typeface="Georgia" pitchFamily="18" charset="0"/>
                  </a:rPr>
                  <a:t>=</a:t>
                </a:r>
                <a:r>
                  <a:rPr lang="ru-RU" b="0" dirty="0" smtClean="0">
                    <a:solidFill>
                      <a:srgbClr val="800000"/>
                    </a:solidFill>
                    <a:latin typeface="Georgia" pitchFamily="18" charset="0"/>
                  </a:rPr>
                  <a:t>−</a:t>
                </a:r>
                <a:r>
                  <a:rPr lang="ru-RU" b="0" i="1" dirty="0" err="1">
                    <a:solidFill>
                      <a:srgbClr val="800000"/>
                    </a:solidFill>
                    <a:latin typeface="Georgia" pitchFamily="18" charset="0"/>
                  </a:rPr>
                  <a:t>kx</a:t>
                </a:r>
                <a:r>
                  <a:rPr lang="ru-RU" b="0" i="1" dirty="0">
                    <a:solidFill>
                      <a:srgbClr val="800000"/>
                    </a:solidFill>
                    <a:latin typeface="Georgia" pitchFamily="18" charset="0"/>
                  </a:rPr>
                  <a:t> </a:t>
                </a:r>
                <a:r>
                  <a:rPr lang="ru-RU" b="0" dirty="0">
                    <a:solidFill>
                      <a:srgbClr val="800000"/>
                    </a:solidFill>
                    <a:latin typeface="Georgia" pitchFamily="18" charset="0"/>
                  </a:rPr>
                  <a:t> </a:t>
                </a:r>
                <a:endParaRPr lang="en-US" b="0" dirty="0" smtClean="0">
                  <a:solidFill>
                    <a:srgbClr val="800000"/>
                  </a:solidFill>
                  <a:latin typeface="Georgia" pitchFamily="18" charset="0"/>
                </a:endParaRPr>
              </a:p>
              <a:p>
                <a:r>
                  <a:rPr lang="en-US" b="0" i="1" dirty="0" smtClean="0">
                    <a:solidFill>
                      <a:srgbClr val="800000"/>
                    </a:solidFill>
                    <a:latin typeface="Georgia" pitchFamily="18" charset="0"/>
                  </a:rPr>
                  <a:t>m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solidFill>
                          <a:srgbClr val="8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0" dirty="0" smtClean="0">
                    <a:solidFill>
                      <a:srgbClr val="800000"/>
                    </a:solidFill>
                    <a:latin typeface="Georgia" pitchFamily="18" charset="0"/>
                  </a:rPr>
                  <a:t>+</a:t>
                </a:r>
                <a:r>
                  <a:rPr lang="ru-RU" b="0" i="1" dirty="0" err="1" smtClean="0">
                    <a:solidFill>
                      <a:srgbClr val="800000"/>
                    </a:solidFill>
                    <a:latin typeface="Georgia" pitchFamily="18" charset="0"/>
                  </a:rPr>
                  <a:t>kx</a:t>
                </a:r>
                <a:r>
                  <a:rPr lang="en-US" b="0" i="1" dirty="0" smtClean="0">
                    <a:solidFill>
                      <a:srgbClr val="800000"/>
                    </a:solidFill>
                    <a:latin typeface="Georgia" pitchFamily="18" charset="0"/>
                  </a:rPr>
                  <a:t>=0</a:t>
                </a:r>
                <a:r>
                  <a:rPr lang="ru-RU" b="0" i="1" dirty="0" smtClean="0">
                    <a:solidFill>
                      <a:srgbClr val="800000"/>
                    </a:solidFill>
                    <a:latin typeface="Georgia" pitchFamily="18" charset="0"/>
                  </a:rPr>
                  <a:t> </a:t>
                </a:r>
                <a:endParaRPr lang="en-US" b="0" i="1" dirty="0" smtClean="0">
                  <a:solidFill>
                    <a:srgbClr val="800000"/>
                  </a:solidFill>
                  <a:latin typeface="Georgia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solidFill>
                              <a:srgbClr val="8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rgbClr val="80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>
                            <a:solidFill>
                              <a:srgbClr val="800000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b="0" i="1">
                        <a:solidFill>
                          <a:srgbClr val="8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0" dirty="0">
                    <a:solidFill>
                      <a:srgbClr val="800000"/>
                    </a:solidFill>
                    <a:latin typeface="Georgia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>
                            <a:solidFill>
                              <a:srgbClr val="8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b="0" i="1" dirty="0">
                            <a:solidFill>
                              <a:srgbClr val="800000"/>
                            </a:solidFill>
                            <a:latin typeface="Georgia" pitchFamily="18" charset="0"/>
                          </a:rPr>
                          <m:t>k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1" dirty="0">
                            <a:solidFill>
                              <a:srgbClr val="800000"/>
                            </a:solidFill>
                            <a:latin typeface="Georgia" pitchFamily="18" charset="0"/>
                          </a:rPr>
                          <m:t>m</m:t>
                        </m:r>
                      </m:den>
                    </m:f>
                  </m:oMath>
                </a14:m>
                <a:r>
                  <a:rPr lang="ru-RU" b="0" i="1" dirty="0">
                    <a:solidFill>
                      <a:srgbClr val="800000"/>
                    </a:solidFill>
                    <a:latin typeface="Georgia" pitchFamily="18" charset="0"/>
                  </a:rPr>
                  <a:t>x</a:t>
                </a:r>
                <a:r>
                  <a:rPr lang="en-US" b="0" i="1" dirty="0">
                    <a:solidFill>
                      <a:srgbClr val="800000"/>
                    </a:solidFill>
                    <a:latin typeface="Georgia" pitchFamily="18" charset="0"/>
                  </a:rPr>
                  <a:t>=0</a:t>
                </a:r>
                <a:endParaRPr lang="en-US" b="0" i="1" dirty="0" smtClean="0">
                  <a:solidFill>
                    <a:srgbClr val="800000"/>
                  </a:solidFill>
                  <a:latin typeface="Georgia" pitchFamily="18" charset="0"/>
                </a:endParaRPr>
              </a:p>
              <a:p>
                <a:r>
                  <a:rPr lang="en-US" b="0" i="1" dirty="0" smtClean="0">
                    <a:solidFill>
                      <a:srgbClr val="800000"/>
                    </a:solidFill>
                    <a:latin typeface="Georgia" pitchFamily="18" charset="0"/>
                  </a:rPr>
                  <a:t>-</a:t>
                </a:r>
                <a:r>
                  <a:rPr lang="ru-RU" sz="2000" i="1" dirty="0" smtClean="0">
                    <a:solidFill>
                      <a:srgbClr val="800000"/>
                    </a:solidFill>
                    <a:latin typeface="Georgia" pitchFamily="18" charset="0"/>
                  </a:rPr>
                  <a:t>динамическое </a:t>
                </a:r>
                <a:r>
                  <a:rPr lang="ru-RU" sz="2000" i="1" dirty="0">
                    <a:solidFill>
                      <a:srgbClr val="800000"/>
                    </a:solidFill>
                    <a:latin typeface="Georgia" pitchFamily="18" charset="0"/>
                  </a:rPr>
                  <a:t>уравнение движения пружинного маятника</a:t>
                </a:r>
                <a:r>
                  <a:rPr lang="ru-RU" b="0" dirty="0" smtClean="0">
                    <a:solidFill>
                      <a:srgbClr val="800000"/>
                    </a:solidFill>
                    <a:latin typeface="Georgia" pitchFamily="18" charset="0"/>
                  </a:rPr>
                  <a:t>.</a:t>
                </a:r>
                <a:endParaRPr lang="ru-RU" b="0" dirty="0">
                  <a:solidFill>
                    <a:srgbClr val="800000"/>
                  </a:solidFill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116632"/>
                <a:ext cx="4067944" cy="3939412"/>
              </a:xfrm>
              <a:prstGeom prst="rect">
                <a:avLst/>
              </a:prstGeom>
              <a:blipFill rotWithShape="1">
                <a:blip r:embed="rId3"/>
                <a:stretch>
                  <a:fillRect l="-2399" t="-929" b="-2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323528" y="4112392"/>
                <a:ext cx="5328592" cy="13385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800" b="0" i="1" dirty="0" smtClean="0">
                        <a:solidFill>
                          <a:srgbClr val="800000"/>
                        </a:solidFill>
                        <a:latin typeface="Cambria Math"/>
                      </a:rPr>
                      <m:t>𝜔</m:t>
                    </m:r>
                  </m:oMath>
                </a14:m>
                <a:r>
                  <a:rPr lang="en-US" sz="2800" b="0" i="1" dirty="0" smtClean="0">
                    <a:solidFill>
                      <a:srgbClr val="800000"/>
                    </a:solidFill>
                    <a:latin typeface="Georgia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0" i="1" dirty="0" smtClean="0">
                            <a:solidFill>
                              <a:srgbClr val="80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b="0" i="1" dirty="0" smtClean="0">
                                <a:solidFill>
                                  <a:srgbClr val="8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ru-RU" sz="2800" b="0" i="1" dirty="0" smtClean="0">
                                <a:solidFill>
                                  <a:srgbClr val="800000"/>
                                </a:solidFill>
                                <a:latin typeface="Georgia" pitchFamily="18" charset="0"/>
                              </a:rPr>
                              <m:t>k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0" i="1" dirty="0" smtClean="0">
                                <a:solidFill>
                                  <a:srgbClr val="800000"/>
                                </a:solidFill>
                                <a:latin typeface="Georgia" pitchFamily="18" charset="0"/>
                              </a:rPr>
                              <m:t>m</m:t>
                            </m:r>
                          </m:den>
                        </m:f>
                      </m:e>
                    </m:rad>
                  </m:oMath>
                </a14:m>
                <a:endParaRPr lang="en-US" sz="2800" dirty="0" smtClean="0"/>
              </a:p>
              <a:p>
                <a:endParaRPr lang="ru-RU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112392"/>
                <a:ext cx="5328592" cy="13385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39752" y="3964332"/>
                <a:ext cx="6804248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0" dirty="0" smtClean="0">
                    <a:solidFill>
                      <a:srgbClr val="800000"/>
                    </a:solidFill>
                  </a:rPr>
                  <a:t>Решением уравнения является</a:t>
                </a:r>
                <a:r>
                  <a:rPr lang="en-US" b="0" dirty="0" smtClean="0">
                    <a:solidFill>
                      <a:srgbClr val="800000"/>
                    </a:solidFill>
                  </a:rPr>
                  <a:t> </a:t>
                </a:r>
                <a:r>
                  <a:rPr lang="ru-RU" b="0" dirty="0" smtClean="0">
                    <a:solidFill>
                      <a:srgbClr val="800000"/>
                    </a:solidFill>
                  </a:rPr>
                  <a:t>периодическая функция </a:t>
                </a:r>
              </a:p>
              <a:p>
                <a:r>
                  <a:rPr lang="en-US" sz="3600" b="0" i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x</a:t>
                </a:r>
                <a:r>
                  <a:rPr lang="ru-RU" sz="3600" b="0" i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3600" b="0" i="1" dirty="0" err="1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cos</a:t>
                </a:r>
                <a:r>
                  <a:rPr lang="en-US" sz="3600" b="0" i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b="0" i="1" dirty="0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ω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600" b="0" i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t 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l-GR" sz="3600" b="0" i="1" dirty="0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600" b="0" i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)</a:t>
                </a:r>
                <a:r>
                  <a:rPr lang="ru-RU" sz="3600" b="0" i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 </a:t>
                </a:r>
                <a:r>
                  <a:rPr lang="ru-RU" b="0" i="1" dirty="0" smtClean="0">
                    <a:solidFill>
                      <a:srgbClr val="800000"/>
                    </a:solidFill>
                    <a:latin typeface="Georgia" pitchFamily="18" charset="0"/>
                  </a:rPr>
                  <a:t>– уравнение колебательного движения пружинного маятника </a:t>
                </a:r>
              </a:p>
              <a:p>
                <a:endParaRPr lang="ru-RU" b="0" i="1" dirty="0">
                  <a:solidFill>
                    <a:srgbClr val="800000"/>
                  </a:solidFill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964332"/>
                <a:ext cx="6804248" cy="2492990"/>
              </a:xfrm>
              <a:prstGeom prst="rect">
                <a:avLst/>
              </a:prstGeom>
              <a:blipFill rotWithShape="1">
                <a:blip r:embed="rId5"/>
                <a:stretch>
                  <a:fillRect l="-2867" t="-19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378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2242</TotalTime>
  <Words>1560</Words>
  <Application>Microsoft Office PowerPoint</Application>
  <PresentationFormat>Экран (4:3)</PresentationFormat>
  <Paragraphs>170</Paragraphs>
  <Slides>31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Оформление по умолчанию</vt:lpstr>
      <vt:lpstr>Формула</vt:lpstr>
      <vt:lpstr>Механические колебания</vt:lpstr>
      <vt:lpstr>Презентация PowerPoint</vt:lpstr>
      <vt:lpstr>Условия возникновения колебаний</vt:lpstr>
      <vt:lpstr>Презентация PowerPoint</vt:lpstr>
      <vt:lpstr>Колебательные системы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Графики смещения, скорости и ускорения</vt:lpstr>
      <vt:lpstr>Основное уравнение динамики гармонических колебаний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Энергия гармонических колебаний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Mama</dc:creator>
  <cp:lastModifiedBy>112</cp:lastModifiedBy>
  <cp:revision>154</cp:revision>
  <dcterms:created xsi:type="dcterms:W3CDTF">1601-01-01T00:00:00Z</dcterms:created>
  <dcterms:modified xsi:type="dcterms:W3CDTF">2022-02-07T08:19:51Z</dcterms:modified>
</cp:coreProperties>
</file>